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3" r:id="rId3"/>
    <p:sldId id="304" r:id="rId4"/>
    <p:sldId id="305" r:id="rId5"/>
    <p:sldId id="306" r:id="rId6"/>
    <p:sldId id="284" r:id="rId7"/>
    <p:sldId id="270" r:id="rId8"/>
    <p:sldId id="271" r:id="rId9"/>
    <p:sldId id="272" r:id="rId10"/>
    <p:sldId id="286" r:id="rId11"/>
    <p:sldId id="287" r:id="rId12"/>
    <p:sldId id="290" r:id="rId13"/>
    <p:sldId id="291" r:id="rId14"/>
    <p:sldId id="294" r:id="rId15"/>
    <p:sldId id="295" r:id="rId16"/>
    <p:sldId id="264" r:id="rId17"/>
    <p:sldId id="265" r:id="rId18"/>
    <p:sldId id="266" r:id="rId19"/>
    <p:sldId id="261" r:id="rId20"/>
    <p:sldId id="262" r:id="rId21"/>
    <p:sldId id="276" r:id="rId22"/>
    <p:sldId id="277" r:id="rId23"/>
    <p:sldId id="278" r:id="rId24"/>
    <p:sldId id="280" r:id="rId25"/>
    <p:sldId id="281" r:id="rId26"/>
    <p:sldId id="283" r:id="rId27"/>
    <p:sldId id="296" r:id="rId28"/>
    <p:sldId id="297" r:id="rId29"/>
    <p:sldId id="298" r:id="rId30"/>
    <p:sldId id="299" r:id="rId31"/>
    <p:sldId id="30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77" autoAdjust="0"/>
    <p:restoredTop sz="94660"/>
  </p:normalViewPr>
  <p:slideViewPr>
    <p:cSldViewPr snapToGrid="0">
      <p:cViewPr varScale="1">
        <p:scale>
          <a:sx n="73" d="100"/>
          <a:sy n="73" d="100"/>
        </p:scale>
        <p:origin x="6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8/18/2025</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8/18/2025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8/18/2025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8/18/2025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8/18/2025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8/18/2025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8/18/2025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8/18/2025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8/18/2025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8/18/2025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8/18/2025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8/18/2025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8/18/2025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8/18/2025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8/18/2025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8/18/2025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8/18/2025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8/18/2025</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587EF-0C25-44EE-A11A-8A32EC35FFE9}"/>
              </a:ext>
            </a:extLst>
          </p:cNvPr>
          <p:cNvSpPr>
            <a:spLocks noGrp="1"/>
          </p:cNvSpPr>
          <p:nvPr>
            <p:ph type="ctrTitle"/>
          </p:nvPr>
        </p:nvSpPr>
        <p:spPr/>
        <p:txBody>
          <a:bodyPr/>
          <a:lstStyle/>
          <a:p>
            <a:pPr algn="ctr"/>
            <a:r>
              <a:rPr lang="fa-IR" dirty="0"/>
              <a:t> </a:t>
            </a:r>
            <a:r>
              <a:rPr lang="en-US" dirty="0" smtClean="0"/>
              <a:t>ISO</a:t>
            </a:r>
            <a:br>
              <a:rPr lang="en-US" dirty="0" smtClean="0"/>
            </a:br>
            <a:r>
              <a:rPr lang="fa-IR" dirty="0" smtClean="0"/>
              <a:t>انواع ایزو و الزامات آن</a:t>
            </a:r>
            <a:endParaRPr lang="en-US" dirty="0"/>
          </a:p>
        </p:txBody>
      </p:sp>
    </p:spTree>
    <p:extLst>
      <p:ext uri="{BB962C8B-B14F-4D97-AF65-F5344CB8AC3E}">
        <p14:creationId xmlns:p14="http://schemas.microsoft.com/office/powerpoint/2010/main" val="3919483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BD93-82E5-49CC-814F-43E1F6E3103F}"/>
              </a:ext>
            </a:extLst>
          </p:cNvPr>
          <p:cNvSpPr>
            <a:spLocks noGrp="1"/>
          </p:cNvSpPr>
          <p:nvPr>
            <p:ph type="title"/>
          </p:nvPr>
        </p:nvSpPr>
        <p:spPr>
          <a:xfrm>
            <a:off x="685801" y="91441"/>
            <a:ext cx="10396882" cy="757646"/>
          </a:xfrm>
        </p:spPr>
        <p:txBody>
          <a:bodyPr>
            <a:normAutofit fontScale="90000"/>
          </a:bodyPr>
          <a:lstStyle/>
          <a:p>
            <a:pPr algn="ctr"/>
            <a:r>
              <a:rPr lang="fa-IR" dirty="0"/>
              <a:t>ایزو 18001</a:t>
            </a:r>
            <a:endParaRPr lang="en-US" dirty="0"/>
          </a:p>
        </p:txBody>
      </p:sp>
      <p:sp>
        <p:nvSpPr>
          <p:cNvPr id="3" name="Content Placeholder 2">
            <a:extLst>
              <a:ext uri="{FF2B5EF4-FFF2-40B4-BE49-F238E27FC236}">
                <a16:creationId xmlns:a16="http://schemas.microsoft.com/office/drawing/2014/main" id="{31FD3587-FDBB-4091-9B4F-52388E410644}"/>
              </a:ext>
            </a:extLst>
          </p:cNvPr>
          <p:cNvSpPr>
            <a:spLocks noGrp="1"/>
          </p:cNvSpPr>
          <p:nvPr>
            <p:ph sz="quarter" idx="13"/>
          </p:nvPr>
        </p:nvSpPr>
        <p:spPr>
          <a:xfrm>
            <a:off x="685800" y="849088"/>
            <a:ext cx="10394707" cy="4525498"/>
          </a:xfrm>
        </p:spPr>
        <p:txBody>
          <a:bodyPr>
            <a:normAutofit/>
          </a:bodyPr>
          <a:lstStyle/>
          <a:p>
            <a:pPr algn="r" rtl="1"/>
            <a:r>
              <a:rPr lang="en-US" sz="2400" b="1" dirty="0"/>
              <a:t>OHSAS 18001 / ISO 18000 </a:t>
            </a:r>
            <a:r>
              <a:rPr lang="fa-IR" sz="2400" b="1" dirty="0"/>
              <a:t>سیستم مدیریت ایمنی و بهداشت شغلی (</a:t>
            </a:r>
            <a:r>
              <a:rPr lang="en-US" sz="2400" b="1" dirty="0"/>
              <a:t>Occupational Health &amp; Safety Management System</a:t>
            </a:r>
            <a:r>
              <a:rPr lang="fa-IR" sz="2400" b="1" dirty="0"/>
              <a:t>)</a:t>
            </a:r>
          </a:p>
          <a:p>
            <a:pPr algn="r" rtl="1"/>
            <a:r>
              <a:rPr lang="fa-IR" sz="2400" b="1" dirty="0">
                <a:solidFill>
                  <a:srgbClr val="FF0000"/>
                </a:solidFill>
              </a:rPr>
              <a:t>تعریف کلی:</a:t>
            </a:r>
          </a:p>
          <a:p>
            <a:pPr algn="r" rtl="1"/>
            <a:r>
              <a:rPr lang="fa-IR" sz="2400" b="1" dirty="0"/>
              <a:t> </a:t>
            </a:r>
            <a:r>
              <a:rPr lang="en-US" sz="2400" b="1" dirty="0"/>
              <a:t>OHSAS 18001</a:t>
            </a:r>
            <a:r>
              <a:rPr lang="en-US" sz="2400" b="1" dirty="0" smtClean="0"/>
              <a:t>، </a:t>
            </a:r>
            <a:r>
              <a:rPr lang="fa-IR" sz="2400" b="1" dirty="0" smtClean="0"/>
              <a:t>بخشی </a:t>
            </a:r>
            <a:r>
              <a:rPr lang="fa-IR" sz="2400" b="1" dirty="0"/>
              <a:t>از خانواده ایزو 18000 شناخته می‌شود، یک استاندارد بین‌المللی برای ایجاد و پیاده‌سازی سیستم مدیریت ایمنی و بهداشت حرفه‌ای (</a:t>
            </a:r>
            <a:r>
              <a:rPr kumimoji="0" lang="en-US" sz="2400" b="1" i="0" u="none" strike="noStrike" kern="1200" cap="all" spc="0" normalizeH="0" baseline="0" noProof="0" dirty="0">
                <a:ln>
                  <a:noFill/>
                </a:ln>
                <a:solidFill>
                  <a:prstClr val="black"/>
                </a:solidFill>
                <a:effectLst/>
                <a:uLnTx/>
                <a:uFillTx/>
                <a:latin typeface="Impact" panose="020B0806030902050204"/>
              </a:rPr>
              <a:t>HSE</a:t>
            </a:r>
            <a:r>
              <a:rPr lang="fa-IR" sz="2400" b="1" dirty="0"/>
              <a:t>)</a:t>
            </a:r>
            <a:r>
              <a:rPr lang="en-US" sz="2400" b="1" dirty="0"/>
              <a:t> </a:t>
            </a:r>
            <a:r>
              <a:rPr lang="fa-IR" sz="2400" b="1" dirty="0"/>
              <a:t>بود که به سازمان‌ها کمک </a:t>
            </a:r>
            <a:r>
              <a:rPr lang="fa-IR" sz="2400" b="1" dirty="0" smtClean="0"/>
              <a:t>میکند </a:t>
            </a:r>
            <a:r>
              <a:rPr lang="fa-IR" sz="2400" b="1" dirty="0"/>
              <a:t>ریسک‌های شغلی را شناسایی و کنترل کرده، حوادث را کاهش داده و شرایط کاری ایمن فراهم کنند</a:t>
            </a:r>
            <a:endParaRPr lang="en-US" sz="2400" b="1" dirty="0"/>
          </a:p>
        </p:txBody>
      </p:sp>
    </p:spTree>
    <p:extLst>
      <p:ext uri="{BB962C8B-B14F-4D97-AF65-F5344CB8AC3E}">
        <p14:creationId xmlns:p14="http://schemas.microsoft.com/office/powerpoint/2010/main" val="3261094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D210A-8D50-41DD-9B49-9CFF1FC1F453}"/>
              </a:ext>
            </a:extLst>
          </p:cNvPr>
          <p:cNvSpPr>
            <a:spLocks noGrp="1"/>
          </p:cNvSpPr>
          <p:nvPr>
            <p:ph type="title"/>
          </p:nvPr>
        </p:nvSpPr>
        <p:spPr>
          <a:xfrm>
            <a:off x="685801" y="1"/>
            <a:ext cx="10396882" cy="796834"/>
          </a:xfrm>
        </p:spPr>
        <p:txBody>
          <a:bodyPr>
            <a:normAutofit fontScale="90000"/>
          </a:bodyPr>
          <a:lstStyle/>
          <a:p>
            <a:pPr algn="ctr"/>
            <a:r>
              <a:rPr lang="fa-IR" dirty="0"/>
              <a:t>ایزو 18001</a:t>
            </a:r>
            <a:endParaRPr lang="en-US" dirty="0"/>
          </a:p>
        </p:txBody>
      </p:sp>
      <p:sp>
        <p:nvSpPr>
          <p:cNvPr id="3" name="Content Placeholder 2">
            <a:extLst>
              <a:ext uri="{FF2B5EF4-FFF2-40B4-BE49-F238E27FC236}">
                <a16:creationId xmlns:a16="http://schemas.microsoft.com/office/drawing/2014/main" id="{14544FED-99CF-47AE-8553-634E10A68A27}"/>
              </a:ext>
            </a:extLst>
          </p:cNvPr>
          <p:cNvSpPr>
            <a:spLocks noGrp="1"/>
          </p:cNvSpPr>
          <p:nvPr>
            <p:ph sz="quarter" idx="13"/>
          </p:nvPr>
        </p:nvSpPr>
        <p:spPr>
          <a:xfrm>
            <a:off x="685800" y="796836"/>
            <a:ext cx="10394707" cy="4577750"/>
          </a:xfrm>
        </p:spPr>
        <p:txBody>
          <a:bodyPr>
            <a:normAutofit/>
          </a:bodyPr>
          <a:lstStyle/>
          <a:p>
            <a:pPr algn="r" rtl="1"/>
            <a:r>
              <a:rPr lang="en-US" sz="2400" b="1" dirty="0"/>
              <a:t>OHSAS 18001 </a:t>
            </a:r>
            <a:r>
              <a:rPr lang="fa-IR" sz="2400" b="1" dirty="0"/>
              <a:t>سیستم مدیریت ایمنی و بهداشت شغلی (جایگزین شده با </a:t>
            </a:r>
            <a:r>
              <a:rPr lang="en-US" sz="2400" b="1" dirty="0"/>
              <a:t>ISO 45001</a:t>
            </a:r>
            <a:r>
              <a:rPr lang="fa-IR" sz="2400" b="1" dirty="0"/>
              <a:t>)</a:t>
            </a:r>
          </a:p>
          <a:p>
            <a:pPr algn="r" rtl="1"/>
            <a:r>
              <a:rPr lang="fa-IR" sz="2400" b="1" dirty="0">
                <a:solidFill>
                  <a:srgbClr val="FF0000"/>
                </a:solidFill>
              </a:rPr>
              <a:t>تعریف کلی:</a:t>
            </a:r>
          </a:p>
          <a:p>
            <a:pPr algn="r" rtl="1"/>
            <a:r>
              <a:rPr lang="fa-IR" sz="2400" b="1" dirty="0"/>
              <a:t> </a:t>
            </a:r>
            <a:r>
              <a:rPr lang="en-US" sz="2400" b="1" dirty="0"/>
              <a:t>OHSAS 18001 </a:t>
            </a:r>
            <a:r>
              <a:rPr lang="fa-IR" sz="2400" b="1" dirty="0"/>
              <a:t>یک استاندارد قدیمی برای مدیریت ایمنی و بهداشت حرفه‌ای بود که در سال 2018 به‌طور رسمی با </a:t>
            </a:r>
            <a:r>
              <a:rPr lang="en-US" sz="2400" b="1" dirty="0"/>
              <a:t>ISO 45001 </a:t>
            </a:r>
            <a:r>
              <a:rPr lang="fa-IR" sz="2400" b="1" dirty="0"/>
              <a:t>جایگزین شد. با این حال، برخی شرکت‌ها هنوز اسناد یا فرآیندهای مبتنی بر </a:t>
            </a:r>
            <a:r>
              <a:rPr lang="en-US" sz="2400" b="1" dirty="0"/>
              <a:t>OHSAS </a:t>
            </a:r>
            <a:r>
              <a:rPr lang="fa-IR" sz="2400" b="1" dirty="0"/>
              <a:t>دارند.</a:t>
            </a:r>
            <a:endParaRPr lang="en-US" sz="2400" b="1" dirty="0"/>
          </a:p>
        </p:txBody>
      </p:sp>
    </p:spTree>
    <p:extLst>
      <p:ext uri="{BB962C8B-B14F-4D97-AF65-F5344CB8AC3E}">
        <p14:creationId xmlns:p14="http://schemas.microsoft.com/office/powerpoint/2010/main" val="2773828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F4BCA-5BB4-4CB7-B117-7B887F35610A}"/>
              </a:ext>
            </a:extLst>
          </p:cNvPr>
          <p:cNvSpPr>
            <a:spLocks noGrp="1"/>
          </p:cNvSpPr>
          <p:nvPr>
            <p:ph type="title"/>
          </p:nvPr>
        </p:nvSpPr>
        <p:spPr>
          <a:xfrm>
            <a:off x="685801" y="182880"/>
            <a:ext cx="10396882" cy="809897"/>
          </a:xfrm>
        </p:spPr>
        <p:txBody>
          <a:bodyPr>
            <a:normAutofit fontScale="90000"/>
          </a:bodyPr>
          <a:lstStyle/>
          <a:p>
            <a:pPr algn="ctr"/>
            <a:r>
              <a:rPr lang="fa-IR" dirty="0"/>
              <a:t>ایزو18001</a:t>
            </a:r>
            <a:endParaRPr lang="en-US" dirty="0"/>
          </a:p>
        </p:txBody>
      </p:sp>
      <p:sp>
        <p:nvSpPr>
          <p:cNvPr id="3" name="Content Placeholder 2">
            <a:extLst>
              <a:ext uri="{FF2B5EF4-FFF2-40B4-BE49-F238E27FC236}">
                <a16:creationId xmlns:a16="http://schemas.microsoft.com/office/drawing/2014/main" id="{3CECB2C2-DE7E-47BA-9127-B1456C3584E7}"/>
              </a:ext>
            </a:extLst>
          </p:cNvPr>
          <p:cNvSpPr>
            <a:spLocks noGrp="1"/>
          </p:cNvSpPr>
          <p:nvPr>
            <p:ph sz="quarter" idx="13"/>
          </p:nvPr>
        </p:nvSpPr>
        <p:spPr>
          <a:xfrm>
            <a:off x="685800" y="992778"/>
            <a:ext cx="10394707" cy="4381808"/>
          </a:xfrm>
        </p:spPr>
        <p:txBody>
          <a:bodyPr/>
          <a:lstStyle/>
          <a:p>
            <a:pPr algn="r" rtl="1">
              <a:lnSpc>
                <a:spcPct val="150000"/>
              </a:lnSpc>
            </a:pPr>
            <a:r>
              <a:rPr lang="fa-IR" sz="2400" b="1" dirty="0">
                <a:solidFill>
                  <a:srgbClr val="FF0000"/>
                </a:solidFill>
              </a:rPr>
              <a:t>اهداف اصلی </a:t>
            </a:r>
            <a:r>
              <a:rPr lang="en-US" sz="2400" b="1" dirty="0">
                <a:solidFill>
                  <a:srgbClr val="FF0000"/>
                </a:solidFill>
              </a:rPr>
              <a:t>OHSAS 18001 </a:t>
            </a:r>
            <a:r>
              <a:rPr lang="fa-IR" sz="2400" b="1" dirty="0" smtClean="0"/>
              <a:t>:</a:t>
            </a:r>
            <a:endParaRPr lang="en-US" sz="2400" b="1" dirty="0" smtClean="0"/>
          </a:p>
          <a:p>
            <a:pPr algn="r" rtl="1">
              <a:lnSpc>
                <a:spcPct val="150000"/>
              </a:lnSpc>
            </a:pPr>
            <a:r>
              <a:rPr lang="fa-IR" sz="2400" b="1" dirty="0" smtClean="0"/>
              <a:t>1. </a:t>
            </a:r>
            <a:r>
              <a:rPr lang="fa-IR" sz="2400" b="1" dirty="0"/>
              <a:t>حفاظت از جان کارکنان، پیمانکاران و بازدیدکنندگان </a:t>
            </a:r>
            <a:endParaRPr lang="fa-IR" sz="2400" b="1" dirty="0" smtClean="0"/>
          </a:p>
          <a:p>
            <a:pPr algn="r" rtl="1">
              <a:lnSpc>
                <a:spcPct val="150000"/>
              </a:lnSpc>
            </a:pPr>
            <a:r>
              <a:rPr lang="fa-IR" sz="2400" b="1" dirty="0" smtClean="0"/>
              <a:t>2. </a:t>
            </a:r>
            <a:r>
              <a:rPr lang="fa-IR" sz="2400" b="1" dirty="0"/>
              <a:t>شناسایی و ارزیابی ریسک‌های مرتبط با فرآیندهای صنعتی و </a:t>
            </a:r>
            <a:r>
              <a:rPr lang="fa-IR" sz="2400" b="1" dirty="0" smtClean="0"/>
              <a:t>شیمیایی</a:t>
            </a:r>
          </a:p>
          <a:p>
            <a:pPr algn="r" rtl="1">
              <a:lnSpc>
                <a:spcPct val="150000"/>
              </a:lnSpc>
            </a:pPr>
            <a:r>
              <a:rPr lang="fa-IR" sz="2400" b="1" dirty="0" smtClean="0"/>
              <a:t> </a:t>
            </a:r>
            <a:r>
              <a:rPr lang="fa-IR" sz="2400" b="1" dirty="0"/>
              <a:t>3. کنترل مخاطرات فیزیکی، شیمیایی، مکانیکی و روانی در محیط </a:t>
            </a:r>
            <a:r>
              <a:rPr lang="fa-IR" sz="2400" b="1" dirty="0" smtClean="0"/>
              <a:t>کار</a:t>
            </a:r>
          </a:p>
          <a:p>
            <a:pPr algn="r" rtl="1">
              <a:lnSpc>
                <a:spcPct val="150000"/>
              </a:lnSpc>
            </a:pPr>
            <a:r>
              <a:rPr lang="fa-IR" sz="2400" b="1" dirty="0" smtClean="0"/>
              <a:t> </a:t>
            </a:r>
            <a:r>
              <a:rPr lang="fa-IR" sz="2400" b="1" dirty="0"/>
              <a:t>4. رعایت الزامات قانونی و مقررات وزارت نفت و وزارت </a:t>
            </a:r>
            <a:r>
              <a:rPr lang="fa-IR" sz="2400" b="1" dirty="0" smtClean="0"/>
              <a:t>کار</a:t>
            </a:r>
          </a:p>
          <a:p>
            <a:pPr algn="r" rtl="1">
              <a:lnSpc>
                <a:spcPct val="150000"/>
              </a:lnSpc>
            </a:pPr>
            <a:r>
              <a:rPr lang="fa-IR" sz="2400" b="1" dirty="0" smtClean="0"/>
              <a:t> </a:t>
            </a:r>
            <a:r>
              <a:rPr lang="fa-IR" sz="2400" b="1" dirty="0"/>
              <a:t>5. ایجاد محیط کار ایمن و ارتقاء فرهنگ </a:t>
            </a:r>
            <a:r>
              <a:rPr lang="en-US" sz="2400" b="1" dirty="0"/>
              <a:t>HSE</a:t>
            </a:r>
            <a:r>
              <a:rPr lang="fa-IR" sz="2400" b="1" dirty="0"/>
              <a:t> </a:t>
            </a:r>
          </a:p>
          <a:p>
            <a:pPr algn="r" rtl="1"/>
            <a:endParaRPr lang="en-US" dirty="0"/>
          </a:p>
        </p:txBody>
      </p:sp>
    </p:spTree>
    <p:extLst>
      <p:ext uri="{BB962C8B-B14F-4D97-AF65-F5344CB8AC3E}">
        <p14:creationId xmlns:p14="http://schemas.microsoft.com/office/powerpoint/2010/main" val="1285896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7D1A3-EDFD-4553-BD97-E1063058104E}"/>
              </a:ext>
            </a:extLst>
          </p:cNvPr>
          <p:cNvSpPr>
            <a:spLocks noGrp="1"/>
          </p:cNvSpPr>
          <p:nvPr>
            <p:ph type="title"/>
          </p:nvPr>
        </p:nvSpPr>
        <p:spPr>
          <a:xfrm>
            <a:off x="685801" y="0"/>
            <a:ext cx="10396882" cy="744583"/>
          </a:xfrm>
        </p:spPr>
        <p:txBody>
          <a:bodyPr>
            <a:normAutofit fontScale="90000"/>
          </a:bodyPr>
          <a:lstStyle/>
          <a:p>
            <a:pPr algn="ctr"/>
            <a:r>
              <a:rPr lang="fa-IR" dirty="0"/>
              <a:t>ایزو18001</a:t>
            </a:r>
            <a:endParaRPr lang="en-US" dirty="0"/>
          </a:p>
        </p:txBody>
      </p:sp>
      <p:sp>
        <p:nvSpPr>
          <p:cNvPr id="3" name="Content Placeholder 2">
            <a:extLst>
              <a:ext uri="{FF2B5EF4-FFF2-40B4-BE49-F238E27FC236}">
                <a16:creationId xmlns:a16="http://schemas.microsoft.com/office/drawing/2014/main" id="{354D08EA-A9EC-48DF-BBDF-D632AB015037}"/>
              </a:ext>
            </a:extLst>
          </p:cNvPr>
          <p:cNvSpPr>
            <a:spLocks noGrp="1"/>
          </p:cNvSpPr>
          <p:nvPr>
            <p:ph sz="quarter" idx="13"/>
          </p:nvPr>
        </p:nvSpPr>
        <p:spPr>
          <a:xfrm>
            <a:off x="685800" y="744584"/>
            <a:ext cx="10394707" cy="4781006"/>
          </a:xfrm>
        </p:spPr>
        <p:txBody>
          <a:bodyPr>
            <a:noAutofit/>
          </a:bodyPr>
          <a:lstStyle/>
          <a:p>
            <a:pPr algn="r" rtl="1"/>
            <a:r>
              <a:rPr lang="fa-IR" sz="1800" b="1" dirty="0">
                <a:solidFill>
                  <a:srgbClr val="FF0000"/>
                </a:solidFill>
              </a:rPr>
              <a:t>الزامات اصلی </a:t>
            </a:r>
            <a:r>
              <a:rPr lang="en-US" sz="1800" b="1" dirty="0">
                <a:solidFill>
                  <a:srgbClr val="FF0000"/>
                </a:solidFill>
              </a:rPr>
              <a:t>OHSAS 18001 </a:t>
            </a:r>
            <a:r>
              <a:rPr lang="fa-IR" sz="1800" b="1" dirty="0">
                <a:solidFill>
                  <a:srgbClr val="FF0000"/>
                </a:solidFill>
              </a:rPr>
              <a:t>(مطابق ساختار اجرایی آن):</a:t>
            </a:r>
          </a:p>
          <a:p>
            <a:pPr algn="r" rtl="1"/>
            <a:r>
              <a:rPr lang="fa-IR" sz="1800" b="1" dirty="0"/>
              <a:t> 1. خط‌مشی ایمنی و بهداشت شغلی (</a:t>
            </a:r>
            <a:r>
              <a:rPr kumimoji="0" lang="en-US" sz="1800" b="1" i="0" u="none" strike="noStrike" kern="1200" cap="all" spc="0" normalizeH="0" baseline="0" noProof="0" dirty="0">
                <a:ln>
                  <a:noFill/>
                </a:ln>
                <a:solidFill>
                  <a:prstClr val="black"/>
                </a:solidFill>
                <a:effectLst/>
                <a:uLnTx/>
                <a:uFillTx/>
                <a:latin typeface="Impact" panose="020B0806030902050204"/>
              </a:rPr>
              <a:t>OH&amp;S Policy </a:t>
            </a:r>
            <a:r>
              <a:rPr lang="fa-IR" sz="1800" b="1" dirty="0"/>
              <a:t>)</a:t>
            </a:r>
            <a:r>
              <a:rPr lang="en-US" sz="1800" b="1" dirty="0"/>
              <a:t> </a:t>
            </a:r>
            <a:r>
              <a:rPr lang="fa-IR" sz="1800" b="1" dirty="0"/>
              <a:t>تعهد مدیریت به پیشگیری از صدمات و بیماری‌ها تعهد به بهبود مستمر سیستم </a:t>
            </a:r>
            <a:r>
              <a:rPr lang="en-US" sz="1800" b="1" dirty="0"/>
              <a:t>HSE </a:t>
            </a:r>
            <a:r>
              <a:rPr lang="fa-IR" sz="1800" b="1" dirty="0"/>
              <a:t>الزام به رعایت قوانین ملی (مثل آیین‌نامه‌های وزارت کار)</a:t>
            </a:r>
          </a:p>
          <a:p>
            <a:pPr algn="r" rtl="1"/>
            <a:r>
              <a:rPr lang="fa-IR" sz="1800" b="1" dirty="0"/>
              <a:t> 2. برنامه‌ریزی (</a:t>
            </a:r>
            <a:r>
              <a:rPr lang="en-US" sz="1800" b="1" dirty="0"/>
              <a:t>Planning</a:t>
            </a:r>
            <a:r>
              <a:rPr lang="fa-IR" sz="1800" b="1" dirty="0"/>
              <a:t>)</a:t>
            </a:r>
            <a:r>
              <a:rPr lang="en-US" sz="1800" b="1" dirty="0"/>
              <a:t> </a:t>
            </a:r>
            <a:r>
              <a:rPr lang="fa-IR" sz="1800" b="1" dirty="0"/>
              <a:t>شناسایی خطرات (</a:t>
            </a:r>
            <a:r>
              <a:rPr lang="en-US" sz="1800" b="1" dirty="0"/>
              <a:t>Hazard Identification </a:t>
            </a:r>
            <a:r>
              <a:rPr lang="fa-IR" sz="1800" b="1" dirty="0"/>
              <a:t>ارزیابی و اولویت‌بندی ریسک‌ها تعیین کنترل‌های مناسب (مهندسی، مدیریتی، فردی) تعیین اهداف و برنامه‌های بهبود در ایمنی و بهداشت</a:t>
            </a:r>
          </a:p>
          <a:p>
            <a:pPr algn="r" rtl="1"/>
            <a:r>
              <a:rPr lang="fa-IR" sz="1800" b="1" dirty="0"/>
              <a:t> 3. اجرا و بهره‌برداری (</a:t>
            </a:r>
            <a:r>
              <a:rPr kumimoji="0" lang="en-US" sz="1800" b="1" i="0" u="none" strike="noStrike" kern="1200" cap="all" spc="0" normalizeH="0" baseline="0" noProof="0" dirty="0">
                <a:ln>
                  <a:noFill/>
                </a:ln>
                <a:solidFill>
                  <a:prstClr val="black"/>
                </a:solidFill>
                <a:effectLst/>
                <a:uLnTx/>
                <a:uFillTx/>
                <a:latin typeface="Impact" panose="020B0806030902050204"/>
              </a:rPr>
              <a:t>Implementation</a:t>
            </a:r>
            <a:r>
              <a:rPr lang="fa-IR" sz="1800" b="1" dirty="0"/>
              <a:t>)</a:t>
            </a:r>
            <a:r>
              <a:rPr lang="en-US" sz="1800" b="1" dirty="0"/>
              <a:t> </a:t>
            </a:r>
            <a:r>
              <a:rPr lang="fa-IR" sz="1800" b="1" dirty="0"/>
              <a:t>آموزش مستمر کارکنان و پیمانکاران مستندسازی دستورالعمل‌های کاری </a:t>
            </a:r>
            <a:r>
              <a:rPr lang="fa-IR" sz="1800" b="1" dirty="0" smtClean="0"/>
              <a:t>ایمن، </a:t>
            </a:r>
            <a:r>
              <a:rPr lang="fa-IR" sz="1800" b="1" dirty="0"/>
              <a:t>برگزاری مانورهای اضطراری (آتش‌سوزی، نشت گاز، انفجار) ثبت و پیگیری حوادث، شبه‌حوادث و اقدامات اصلاحی</a:t>
            </a:r>
          </a:p>
          <a:p>
            <a:pPr algn="r" rtl="1"/>
            <a:r>
              <a:rPr lang="fa-IR" sz="1800" b="1" dirty="0"/>
              <a:t> 4. بازرسی و پایش (</a:t>
            </a:r>
            <a:r>
              <a:rPr kumimoji="0" lang="en-US" sz="1800" b="1" i="0" u="none" strike="noStrike" kern="1200" cap="all" spc="0" normalizeH="0" baseline="0" noProof="0" dirty="0">
                <a:ln>
                  <a:noFill/>
                </a:ln>
                <a:solidFill>
                  <a:prstClr val="black"/>
                </a:solidFill>
                <a:effectLst/>
                <a:uLnTx/>
                <a:uFillTx/>
                <a:latin typeface="Impact" panose="020B0806030902050204"/>
              </a:rPr>
              <a:t>Checking and Corrective Action </a:t>
            </a:r>
            <a:r>
              <a:rPr lang="fa-IR" sz="1800" b="1" dirty="0"/>
              <a:t>)</a:t>
            </a:r>
            <a:r>
              <a:rPr lang="en-US" sz="1800" b="1" dirty="0"/>
              <a:t> </a:t>
            </a:r>
            <a:r>
              <a:rPr lang="fa-IR" sz="1800" b="1" dirty="0"/>
              <a:t>انجام ممیزی‌های داخلی سیستم </a:t>
            </a:r>
            <a:r>
              <a:rPr lang="en-US" sz="1800" b="1" dirty="0"/>
              <a:t>HSE </a:t>
            </a:r>
            <a:r>
              <a:rPr lang="fa-IR" sz="1800" b="1" dirty="0" smtClean="0"/>
              <a:t> ،پایش </a:t>
            </a:r>
            <a:r>
              <a:rPr lang="fa-IR" sz="1800" b="1" dirty="0"/>
              <a:t>شاخص‌های کلیدی عملکرد ایمنی (مثل نرخ وقوع حوادث) بررسی گزارشات بازرسی، انحرافات و ثبت اقدامات اصلاحی کنترل اسناد و مستندات ایمنی</a:t>
            </a:r>
          </a:p>
          <a:p>
            <a:pPr algn="r" rtl="1"/>
            <a:r>
              <a:rPr lang="fa-IR" sz="1800" b="1" dirty="0"/>
              <a:t> 5. بازنگری مدیریت (</a:t>
            </a:r>
            <a:r>
              <a:rPr lang="en-US" sz="1800" b="1" dirty="0"/>
              <a:t>Management Review </a:t>
            </a:r>
            <a:r>
              <a:rPr lang="fa-IR" sz="1800" b="1" dirty="0"/>
              <a:t>)بررسی نتایج ممیزی‌ها، حوادث، بازخورد کارکنان تصمیم‌گیری درباره اصلاح سیاست‌ها، اهداف و منابع به‌روزرسانی برنامه‌های </a:t>
            </a:r>
            <a:r>
              <a:rPr lang="en-US" sz="1800" b="1" dirty="0"/>
              <a:t>HSE </a:t>
            </a:r>
            <a:r>
              <a:rPr lang="fa-IR" sz="1800" b="1" dirty="0"/>
              <a:t>متناسب با تغییرات در واحدها </a:t>
            </a:r>
            <a:endParaRPr lang="en-US" sz="1800" b="1" dirty="0"/>
          </a:p>
        </p:txBody>
      </p:sp>
    </p:spTree>
    <p:extLst>
      <p:ext uri="{BB962C8B-B14F-4D97-AF65-F5344CB8AC3E}">
        <p14:creationId xmlns:p14="http://schemas.microsoft.com/office/powerpoint/2010/main" val="1408073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41726-13F0-4D3B-A2A9-DD89B3119E99}"/>
              </a:ext>
            </a:extLst>
          </p:cNvPr>
          <p:cNvSpPr>
            <a:spLocks noGrp="1"/>
          </p:cNvSpPr>
          <p:nvPr>
            <p:ph type="title"/>
          </p:nvPr>
        </p:nvSpPr>
        <p:spPr>
          <a:xfrm>
            <a:off x="685801" y="277907"/>
            <a:ext cx="10396882" cy="518927"/>
          </a:xfrm>
        </p:spPr>
        <p:txBody>
          <a:bodyPr>
            <a:normAutofit fontScale="90000"/>
          </a:bodyPr>
          <a:lstStyle/>
          <a:p>
            <a:pPr algn="ctr"/>
            <a:r>
              <a:rPr lang="fa-IR" dirty="0"/>
              <a:t>ایزو18001</a:t>
            </a:r>
            <a:endParaRPr lang="en-US" dirty="0"/>
          </a:p>
        </p:txBody>
      </p:sp>
      <p:sp>
        <p:nvSpPr>
          <p:cNvPr id="3" name="Content Placeholder 2">
            <a:extLst>
              <a:ext uri="{FF2B5EF4-FFF2-40B4-BE49-F238E27FC236}">
                <a16:creationId xmlns:a16="http://schemas.microsoft.com/office/drawing/2014/main" id="{E3F6EDF8-0999-4019-902D-12ABBCE81D8D}"/>
              </a:ext>
            </a:extLst>
          </p:cNvPr>
          <p:cNvSpPr>
            <a:spLocks noGrp="1"/>
          </p:cNvSpPr>
          <p:nvPr>
            <p:ph sz="quarter" idx="13"/>
          </p:nvPr>
        </p:nvSpPr>
        <p:spPr>
          <a:xfrm>
            <a:off x="685800" y="888274"/>
            <a:ext cx="10522131" cy="4820195"/>
          </a:xfrm>
        </p:spPr>
        <p:txBody>
          <a:bodyPr>
            <a:normAutofit/>
          </a:bodyPr>
          <a:lstStyle/>
          <a:p>
            <a:pPr algn="r" rtl="1"/>
            <a:r>
              <a:rPr lang="fa-IR" sz="2400" b="1" dirty="0">
                <a:solidFill>
                  <a:srgbClr val="FF0000"/>
                </a:solidFill>
              </a:rPr>
              <a:t>فرم‌ها و مستندات الزامی </a:t>
            </a:r>
            <a:r>
              <a:rPr lang="en-US" sz="2400" b="1" dirty="0">
                <a:solidFill>
                  <a:srgbClr val="FF0000"/>
                </a:solidFill>
              </a:rPr>
              <a:t>OHSAS 18001 </a:t>
            </a:r>
            <a:r>
              <a:rPr lang="fa-IR" sz="2400" b="1" dirty="0" smtClean="0">
                <a:solidFill>
                  <a:srgbClr val="FF0000"/>
                </a:solidFill>
              </a:rPr>
              <a:t>:</a:t>
            </a:r>
            <a:endParaRPr lang="fa-IR" sz="2400" b="1" dirty="0">
              <a:solidFill>
                <a:srgbClr val="FF0000"/>
              </a:solidFill>
            </a:endParaRPr>
          </a:p>
          <a:p>
            <a:pPr algn="r" rtl="1"/>
            <a:r>
              <a:rPr lang="fa-IR" sz="2400" b="1" dirty="0"/>
              <a:t> 1. فرم شناسایی خطرات </a:t>
            </a:r>
          </a:p>
          <a:p>
            <a:pPr algn="r" rtl="1"/>
            <a:r>
              <a:rPr lang="fa-IR" sz="2400" b="1" dirty="0"/>
              <a:t>2.فرم ارزیابی ریسک فعالیت‌ها </a:t>
            </a:r>
          </a:p>
          <a:p>
            <a:pPr algn="r" rtl="1"/>
            <a:r>
              <a:rPr lang="fa-IR" sz="2400" b="1" dirty="0"/>
              <a:t>3.فرم گزارش حادثه / شبه‌حادثه</a:t>
            </a:r>
          </a:p>
          <a:p>
            <a:pPr algn="r" rtl="1"/>
            <a:r>
              <a:rPr lang="fa-IR" sz="2400" b="1" dirty="0"/>
              <a:t> 4.برنامه آموزشی ایمنی برای پرسنل جدید</a:t>
            </a:r>
          </a:p>
          <a:p>
            <a:pPr algn="r" rtl="1"/>
            <a:r>
              <a:rPr lang="fa-IR" sz="2400" b="1" dirty="0"/>
              <a:t> 5. چک‌لیست بازرسی ایمنی تجهیزات و محیط</a:t>
            </a:r>
          </a:p>
          <a:p>
            <a:pPr algn="r" rtl="1"/>
            <a:r>
              <a:rPr lang="fa-IR" sz="2400" b="1" dirty="0"/>
              <a:t> 6. برنامه و گزارش ممیزی داخلی سیستم </a:t>
            </a:r>
          </a:p>
          <a:p>
            <a:pPr algn="r" rtl="1"/>
            <a:r>
              <a:rPr lang="fa-IR" sz="2400" b="1" dirty="0"/>
              <a:t>7.دستورالعمل تجهیزات حفاظت فردی)</a:t>
            </a:r>
          </a:p>
          <a:p>
            <a:pPr algn="r" rtl="1"/>
            <a:endParaRPr lang="en-US" dirty="0"/>
          </a:p>
        </p:txBody>
      </p:sp>
    </p:spTree>
    <p:extLst>
      <p:ext uri="{BB962C8B-B14F-4D97-AF65-F5344CB8AC3E}">
        <p14:creationId xmlns:p14="http://schemas.microsoft.com/office/powerpoint/2010/main" val="3909853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96DF6-6001-44AD-A505-69193AF0FEE8}"/>
              </a:ext>
            </a:extLst>
          </p:cNvPr>
          <p:cNvSpPr>
            <a:spLocks noGrp="1"/>
          </p:cNvSpPr>
          <p:nvPr>
            <p:ph type="title"/>
          </p:nvPr>
        </p:nvSpPr>
        <p:spPr/>
        <p:txBody>
          <a:bodyPr/>
          <a:lstStyle/>
          <a:p>
            <a:pPr algn="ctr"/>
            <a:r>
              <a:rPr lang="fa-IR" dirty="0"/>
              <a:t>کتابچه استاندارد ایزو18001</a:t>
            </a:r>
            <a:endParaRPr lang="en-US" dirty="0"/>
          </a:p>
        </p:txBody>
      </p:sp>
      <p:pic>
        <p:nvPicPr>
          <p:cNvPr id="5" name="Content Placeholder 4">
            <a:extLst>
              <a:ext uri="{FF2B5EF4-FFF2-40B4-BE49-F238E27FC236}">
                <a16:creationId xmlns:a16="http://schemas.microsoft.com/office/drawing/2014/main" id="{F272887D-FB4F-4366-AA1E-DDC0782A0BC9}"/>
              </a:ext>
            </a:extLst>
          </p:cNvPr>
          <p:cNvPicPr>
            <a:picLocks noGrp="1" noChangeAspect="1"/>
          </p:cNvPicPr>
          <p:nvPr>
            <p:ph sz="quarter" idx="13"/>
          </p:nvPr>
        </p:nvPicPr>
        <p:blipFill>
          <a:blip r:embed="rId2"/>
          <a:stretch>
            <a:fillRect/>
          </a:stretch>
        </p:blipFill>
        <p:spPr>
          <a:xfrm rot="10800000">
            <a:off x="4641453" y="2063750"/>
            <a:ext cx="2483643" cy="3311525"/>
          </a:xfrm>
        </p:spPr>
      </p:pic>
    </p:spTree>
    <p:extLst>
      <p:ext uri="{BB962C8B-B14F-4D97-AF65-F5344CB8AC3E}">
        <p14:creationId xmlns:p14="http://schemas.microsoft.com/office/powerpoint/2010/main" val="1029888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2B70B-12F9-403A-A197-5920958F7915}"/>
              </a:ext>
            </a:extLst>
          </p:cNvPr>
          <p:cNvSpPr>
            <a:spLocks noGrp="1"/>
          </p:cNvSpPr>
          <p:nvPr>
            <p:ph type="title"/>
          </p:nvPr>
        </p:nvSpPr>
        <p:spPr>
          <a:xfrm>
            <a:off x="685801" y="0"/>
            <a:ext cx="10396882" cy="822961"/>
          </a:xfrm>
        </p:spPr>
        <p:txBody>
          <a:bodyPr>
            <a:normAutofit fontScale="90000"/>
          </a:bodyPr>
          <a:lstStyle/>
          <a:p>
            <a:pPr algn="ctr"/>
            <a:r>
              <a:rPr lang="fa-IR" dirty="0"/>
              <a:t>ایزو 45001</a:t>
            </a:r>
            <a:endParaRPr lang="en-US" dirty="0"/>
          </a:p>
        </p:txBody>
      </p:sp>
      <p:sp>
        <p:nvSpPr>
          <p:cNvPr id="3" name="Content Placeholder 2">
            <a:extLst>
              <a:ext uri="{FF2B5EF4-FFF2-40B4-BE49-F238E27FC236}">
                <a16:creationId xmlns:a16="http://schemas.microsoft.com/office/drawing/2014/main" id="{4705BE77-D86E-47CE-93EA-43205621D514}"/>
              </a:ext>
            </a:extLst>
          </p:cNvPr>
          <p:cNvSpPr>
            <a:spLocks noGrp="1"/>
          </p:cNvSpPr>
          <p:nvPr>
            <p:ph sz="quarter" idx="13"/>
          </p:nvPr>
        </p:nvSpPr>
        <p:spPr>
          <a:xfrm>
            <a:off x="685800" y="953590"/>
            <a:ext cx="10394707" cy="4420996"/>
          </a:xfrm>
        </p:spPr>
        <p:txBody>
          <a:bodyPr>
            <a:normAutofit/>
          </a:bodyPr>
          <a:lstStyle/>
          <a:p>
            <a:pPr algn="r" rtl="1">
              <a:lnSpc>
                <a:spcPct val="150000"/>
              </a:lnSpc>
            </a:pPr>
            <a:r>
              <a:rPr lang="fa-IR" sz="2800" b="1" dirty="0"/>
              <a:t>  </a:t>
            </a:r>
            <a:r>
              <a:rPr lang="en-US" sz="2800" b="1" dirty="0">
                <a:solidFill>
                  <a:srgbClr val="FF0000"/>
                </a:solidFill>
              </a:rPr>
              <a:t>ISO 45001 </a:t>
            </a:r>
            <a:r>
              <a:rPr lang="fa-IR" sz="2800" b="1" dirty="0">
                <a:solidFill>
                  <a:srgbClr val="FF0000"/>
                </a:solidFill>
              </a:rPr>
              <a:t>سیستم مدیریت ایمنی و بهداشت شغلی (</a:t>
            </a:r>
            <a:r>
              <a:rPr lang="en-US" sz="2800" b="1" dirty="0">
                <a:solidFill>
                  <a:srgbClr val="FF0000"/>
                </a:solidFill>
              </a:rPr>
              <a:t>OHSMS</a:t>
            </a:r>
            <a:r>
              <a:rPr lang="fa-IR" sz="2800" b="1" dirty="0">
                <a:solidFill>
                  <a:srgbClr val="FF0000"/>
                </a:solidFill>
              </a:rPr>
              <a:t>)</a:t>
            </a:r>
            <a:endParaRPr lang="en-US" sz="2800" b="1" dirty="0">
              <a:solidFill>
                <a:srgbClr val="FF0000"/>
              </a:solidFill>
            </a:endParaRPr>
          </a:p>
          <a:p>
            <a:pPr algn="r" rtl="1">
              <a:lnSpc>
                <a:spcPct val="150000"/>
              </a:lnSpc>
            </a:pPr>
            <a:r>
              <a:rPr lang="fa-IR" sz="2400" b="1" dirty="0" smtClean="0"/>
              <a:t>تعریف </a:t>
            </a:r>
            <a:r>
              <a:rPr lang="fa-IR" sz="2400" b="1" dirty="0"/>
              <a:t>کلی:</a:t>
            </a:r>
          </a:p>
          <a:p>
            <a:pPr algn="r" rtl="1">
              <a:lnSpc>
                <a:spcPct val="150000"/>
              </a:lnSpc>
            </a:pPr>
            <a:r>
              <a:rPr lang="fa-IR" sz="2400" b="1" dirty="0"/>
              <a:t>ایزو 45001 یک استاندارد بین‌المللی برای طراحی و پیاده‌سازی سیستم مدیریت ایمنی و بهداشت شغلی است. هدف آن ایجاد محیطی ایمن و سالم برای کارکنان، پیمانکاران و سایر ذی‌نفعان با کاهش خطرات شغلی، پیشگیری از حوادث و بیماری‌های ناشی از کار است</a:t>
            </a:r>
            <a:endParaRPr lang="en-US" sz="2400" b="1" dirty="0"/>
          </a:p>
        </p:txBody>
      </p:sp>
    </p:spTree>
    <p:extLst>
      <p:ext uri="{BB962C8B-B14F-4D97-AF65-F5344CB8AC3E}">
        <p14:creationId xmlns:p14="http://schemas.microsoft.com/office/powerpoint/2010/main" val="1877370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2B70B-12F9-403A-A197-5920958F7915}"/>
              </a:ext>
            </a:extLst>
          </p:cNvPr>
          <p:cNvSpPr>
            <a:spLocks noGrp="1"/>
          </p:cNvSpPr>
          <p:nvPr>
            <p:ph type="title"/>
          </p:nvPr>
        </p:nvSpPr>
        <p:spPr>
          <a:xfrm>
            <a:off x="685801" y="1"/>
            <a:ext cx="10396882" cy="849086"/>
          </a:xfrm>
        </p:spPr>
        <p:txBody>
          <a:bodyPr/>
          <a:lstStyle/>
          <a:p>
            <a:pPr algn="ctr"/>
            <a:r>
              <a:rPr lang="fa-IR" dirty="0"/>
              <a:t>ایزو 45001</a:t>
            </a:r>
            <a:endParaRPr lang="en-US" dirty="0"/>
          </a:p>
        </p:txBody>
      </p:sp>
      <p:sp>
        <p:nvSpPr>
          <p:cNvPr id="3" name="Content Placeholder 2">
            <a:extLst>
              <a:ext uri="{FF2B5EF4-FFF2-40B4-BE49-F238E27FC236}">
                <a16:creationId xmlns:a16="http://schemas.microsoft.com/office/drawing/2014/main" id="{4705BE77-D86E-47CE-93EA-43205621D514}"/>
              </a:ext>
            </a:extLst>
          </p:cNvPr>
          <p:cNvSpPr>
            <a:spLocks noGrp="1"/>
          </p:cNvSpPr>
          <p:nvPr>
            <p:ph sz="quarter" idx="13"/>
          </p:nvPr>
        </p:nvSpPr>
        <p:spPr>
          <a:xfrm>
            <a:off x="685800" y="849088"/>
            <a:ext cx="10394707" cy="4702626"/>
          </a:xfrm>
        </p:spPr>
        <p:txBody>
          <a:bodyPr>
            <a:normAutofit fontScale="92500" lnSpcReduction="20000"/>
          </a:bodyPr>
          <a:lstStyle/>
          <a:p>
            <a:pPr algn="r" rtl="1">
              <a:lnSpc>
                <a:spcPct val="150000"/>
              </a:lnSpc>
            </a:pPr>
            <a:r>
              <a:rPr lang="fa-IR" sz="2400" b="1" dirty="0">
                <a:solidFill>
                  <a:srgbClr val="FF0000"/>
                </a:solidFill>
              </a:rPr>
              <a:t>اصول کلیدی</a:t>
            </a:r>
            <a:r>
              <a:rPr lang="en-US" sz="2400" b="1" dirty="0">
                <a:solidFill>
                  <a:srgbClr val="FF0000"/>
                </a:solidFill>
              </a:rPr>
              <a:t>ISO 4500</a:t>
            </a:r>
            <a:r>
              <a:rPr lang="fa-IR" sz="2400" b="1" dirty="0">
                <a:solidFill>
                  <a:srgbClr val="FF0000"/>
                </a:solidFill>
              </a:rPr>
              <a:t> :</a:t>
            </a:r>
          </a:p>
          <a:p>
            <a:pPr algn="r" rtl="1">
              <a:lnSpc>
                <a:spcPct val="150000"/>
              </a:lnSpc>
            </a:pPr>
            <a:r>
              <a:rPr lang="fa-IR" sz="2400" b="1" dirty="0"/>
              <a:t>1. شناسایی خطرات (</a:t>
            </a:r>
            <a:r>
              <a:rPr lang="en-US" sz="2400" b="1" dirty="0"/>
              <a:t>Hazard Identification</a:t>
            </a:r>
            <a:r>
              <a:rPr lang="fa-IR" sz="2400" b="1" dirty="0"/>
              <a:t>)</a:t>
            </a:r>
          </a:p>
          <a:p>
            <a:pPr algn="r" rtl="1">
              <a:lnSpc>
                <a:spcPct val="150000"/>
              </a:lnSpc>
            </a:pPr>
            <a:r>
              <a:rPr lang="fa-IR" sz="2400" b="1" dirty="0"/>
              <a:t>2.ارزیابی ریسک‌های ایمنی و بهداشتی</a:t>
            </a:r>
          </a:p>
          <a:p>
            <a:pPr algn="r" rtl="1">
              <a:lnSpc>
                <a:spcPct val="150000"/>
              </a:lnSpc>
            </a:pPr>
            <a:r>
              <a:rPr lang="fa-IR" sz="2400" b="1" dirty="0"/>
              <a:t> 3. مشارکت فعال کارکنان</a:t>
            </a:r>
          </a:p>
          <a:p>
            <a:pPr algn="r" rtl="1">
              <a:lnSpc>
                <a:spcPct val="150000"/>
              </a:lnSpc>
            </a:pPr>
            <a:r>
              <a:rPr lang="fa-IR" sz="2400" b="1" dirty="0"/>
              <a:t> 4. رهبری و تعهد مدیریت</a:t>
            </a:r>
          </a:p>
          <a:p>
            <a:pPr algn="r" rtl="1">
              <a:lnSpc>
                <a:spcPct val="150000"/>
              </a:lnSpc>
            </a:pPr>
            <a:r>
              <a:rPr lang="fa-IR" sz="2400" b="1" dirty="0"/>
              <a:t> 5. پایش عملکرد و بهبود مستمر</a:t>
            </a:r>
          </a:p>
          <a:p>
            <a:pPr algn="r" rtl="1">
              <a:lnSpc>
                <a:spcPct val="150000"/>
              </a:lnSpc>
            </a:pPr>
            <a:r>
              <a:rPr lang="fa-IR" sz="2400" b="1" dirty="0"/>
              <a:t> 6. مدیریت تغییرات و شرایط اضطراری</a:t>
            </a:r>
          </a:p>
          <a:p>
            <a:pPr algn="r" rtl="1">
              <a:lnSpc>
                <a:spcPct val="150000"/>
              </a:lnSpc>
            </a:pPr>
            <a:r>
              <a:rPr lang="fa-IR" sz="2400" b="1" dirty="0"/>
              <a:t> 7. انطباق با الزامات قانونی و مقرراتی (مثل الزامات وزارت نفت و سازمان</a:t>
            </a:r>
            <a:r>
              <a:rPr lang="en-US" sz="2400" b="1" dirty="0" err="1"/>
              <a:t>hse</a:t>
            </a:r>
            <a:r>
              <a:rPr lang="en-US" sz="2400" b="1" dirty="0"/>
              <a:t> </a:t>
            </a:r>
            <a:r>
              <a:rPr lang="fa-IR" sz="2400" b="1" dirty="0"/>
              <a:t> )</a:t>
            </a:r>
          </a:p>
          <a:p>
            <a:pPr algn="r" rtl="1"/>
            <a:endParaRPr lang="en-US" dirty="0"/>
          </a:p>
        </p:txBody>
      </p:sp>
    </p:spTree>
    <p:extLst>
      <p:ext uri="{BB962C8B-B14F-4D97-AF65-F5344CB8AC3E}">
        <p14:creationId xmlns:p14="http://schemas.microsoft.com/office/powerpoint/2010/main" val="3661820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2B70B-12F9-403A-A197-5920958F7915}"/>
              </a:ext>
            </a:extLst>
          </p:cNvPr>
          <p:cNvSpPr>
            <a:spLocks noGrp="1"/>
          </p:cNvSpPr>
          <p:nvPr>
            <p:ph type="title"/>
          </p:nvPr>
        </p:nvSpPr>
        <p:spPr>
          <a:xfrm>
            <a:off x="685801" y="0"/>
            <a:ext cx="10396882" cy="561703"/>
          </a:xfrm>
        </p:spPr>
        <p:txBody>
          <a:bodyPr>
            <a:normAutofit fontScale="90000"/>
          </a:bodyPr>
          <a:lstStyle/>
          <a:p>
            <a:pPr algn="ctr"/>
            <a:r>
              <a:rPr lang="fa-IR" dirty="0"/>
              <a:t>ایزو 45001</a:t>
            </a:r>
            <a:endParaRPr lang="en-US" dirty="0"/>
          </a:p>
        </p:txBody>
      </p:sp>
      <p:sp>
        <p:nvSpPr>
          <p:cNvPr id="3" name="Content Placeholder 2">
            <a:extLst>
              <a:ext uri="{FF2B5EF4-FFF2-40B4-BE49-F238E27FC236}">
                <a16:creationId xmlns:a16="http://schemas.microsoft.com/office/drawing/2014/main" id="{4705BE77-D86E-47CE-93EA-43205621D514}"/>
              </a:ext>
            </a:extLst>
          </p:cNvPr>
          <p:cNvSpPr>
            <a:spLocks noGrp="1"/>
          </p:cNvSpPr>
          <p:nvPr>
            <p:ph sz="quarter" idx="13"/>
          </p:nvPr>
        </p:nvSpPr>
        <p:spPr>
          <a:xfrm>
            <a:off x="685800" y="679269"/>
            <a:ext cx="10394707" cy="4914707"/>
          </a:xfrm>
        </p:spPr>
        <p:txBody>
          <a:bodyPr>
            <a:normAutofit fontScale="92500" lnSpcReduction="10000"/>
          </a:bodyPr>
          <a:lstStyle/>
          <a:p>
            <a:pPr algn="r" rtl="1"/>
            <a:r>
              <a:rPr lang="fa-IR" b="1" dirty="0">
                <a:solidFill>
                  <a:srgbClr val="FF0000"/>
                </a:solidFill>
              </a:rPr>
              <a:t>الزمات استاندارد </a:t>
            </a:r>
            <a:r>
              <a:rPr lang="en-US" b="1" dirty="0">
                <a:solidFill>
                  <a:srgbClr val="FF0000"/>
                </a:solidFill>
              </a:rPr>
              <a:t>ISO 45001 </a:t>
            </a:r>
            <a:r>
              <a:rPr lang="fa-IR" b="1" dirty="0">
                <a:solidFill>
                  <a:srgbClr val="FF0000"/>
                </a:solidFill>
              </a:rPr>
              <a:t> (نسخه 2018):</a:t>
            </a:r>
          </a:p>
          <a:p>
            <a:pPr algn="r" rtl="1"/>
            <a:r>
              <a:rPr lang="fa-IR" b="1" dirty="0"/>
              <a:t> 1. زمینه سازمان شناسایی عوامل داخلی و خارجی تأثیرگذار بر </a:t>
            </a:r>
            <a:r>
              <a:rPr lang="fa-IR" b="1" dirty="0" smtClean="0"/>
              <a:t>ایمنی، </a:t>
            </a:r>
            <a:r>
              <a:rPr lang="fa-IR" b="1" dirty="0"/>
              <a:t>شناخت نیازهای ذی‌نفعان (کارگران، مراجع قانونی، پیمانکاران)</a:t>
            </a:r>
          </a:p>
          <a:p>
            <a:pPr algn="r" rtl="1"/>
            <a:r>
              <a:rPr lang="fa-IR" b="1" dirty="0"/>
              <a:t> 2. رهبری و مشارکت کارکنان تعیین خط ‌مشی </a:t>
            </a:r>
            <a:r>
              <a:rPr lang="en-US" b="1" dirty="0"/>
              <a:t>HSE </a:t>
            </a:r>
            <a:r>
              <a:rPr lang="fa-IR" b="1" dirty="0"/>
              <a:t> تعهد مدیریت ارشد به پیشگیری از صدمات مشاوره و مشارکت فعال کارکنان در تصمیم‌گیری‌های ایمنی</a:t>
            </a:r>
          </a:p>
          <a:p>
            <a:pPr algn="r" rtl="1"/>
            <a:r>
              <a:rPr lang="fa-IR" b="1" dirty="0"/>
              <a:t> 3. برنامه‌ریزی شناسایی خطرات، ارزیابی ریسک‌ها و فرصت‌ها تعریف اقدامات کنترلی برای کاهش ریسک‌ها تعیین اهداف ایمنی و </a:t>
            </a:r>
            <a:r>
              <a:rPr lang="fa-IR" b="1" dirty="0" smtClean="0"/>
              <a:t>بهداشت</a:t>
            </a:r>
          </a:p>
          <a:p>
            <a:pPr algn="r" rtl="1"/>
            <a:r>
              <a:rPr lang="fa-IR" b="1" dirty="0" smtClean="0"/>
              <a:t> </a:t>
            </a:r>
            <a:r>
              <a:rPr lang="fa-IR" b="1" dirty="0"/>
              <a:t>4. پشتیبانی آموزش‌های تخصصی </a:t>
            </a:r>
            <a:r>
              <a:rPr lang="en-US" b="1" dirty="0"/>
              <a:t>HSE </a:t>
            </a:r>
            <a:r>
              <a:rPr lang="fa-IR" b="1" dirty="0"/>
              <a:t> کنترل مدارک و اطلاعات منابع مالی و انسانی برای مدیریت ایمنی</a:t>
            </a:r>
          </a:p>
          <a:p>
            <a:pPr algn="r" rtl="1"/>
            <a:r>
              <a:rPr lang="fa-IR" b="1" dirty="0"/>
              <a:t> 5. عملیات برنامه‌ریزی و کنترل عملیات‌های پرخطر (مثلاً کار در ارتفاع، فضای </a:t>
            </a:r>
            <a:r>
              <a:rPr lang="fa-IR" b="1" dirty="0" smtClean="0"/>
              <a:t>بسته و...) </a:t>
            </a:r>
            <a:r>
              <a:rPr lang="fa-IR" b="1" dirty="0"/>
              <a:t>آمادگی و واکنش در شرایط اضطراری (حریق، نشت گاز، انفجار) کنترل ایمنی پیمانکاران و پروژه‌های عمرانی</a:t>
            </a:r>
          </a:p>
          <a:p>
            <a:pPr algn="r" rtl="1"/>
            <a:r>
              <a:rPr lang="fa-IR" b="1" dirty="0"/>
              <a:t> 6. ارزیابی عملکرد پایش حوادث، شبه‌حادثه‌ها و بیماری‌های شغلی ممیزی داخلی </a:t>
            </a:r>
            <a:r>
              <a:rPr lang="en-US" b="1" dirty="0"/>
              <a:t>HSE </a:t>
            </a:r>
            <a:r>
              <a:rPr lang="fa-IR" b="1" dirty="0"/>
              <a:t>بازنگری مدیریتی و تحلیل داده‌ها</a:t>
            </a:r>
          </a:p>
          <a:p>
            <a:pPr algn="r" rtl="1"/>
            <a:r>
              <a:rPr lang="fa-IR" b="1" dirty="0"/>
              <a:t> 7. بهبود مستمر اصلاح اقدامات ناکارآمد تحلیل ریشه‌ای حوادث یادگیری سازمانی از اشتباهات </a:t>
            </a:r>
            <a:endParaRPr lang="en-US" b="1" dirty="0"/>
          </a:p>
        </p:txBody>
      </p:sp>
    </p:spTree>
    <p:extLst>
      <p:ext uri="{BB962C8B-B14F-4D97-AF65-F5344CB8AC3E}">
        <p14:creationId xmlns:p14="http://schemas.microsoft.com/office/powerpoint/2010/main" val="1565084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0886D-BA3A-4EFA-B8CD-931CE7B4F834}"/>
              </a:ext>
            </a:extLst>
          </p:cNvPr>
          <p:cNvSpPr>
            <a:spLocks noGrp="1"/>
          </p:cNvSpPr>
          <p:nvPr>
            <p:ph type="title"/>
          </p:nvPr>
        </p:nvSpPr>
        <p:spPr>
          <a:xfrm>
            <a:off x="685801" y="117566"/>
            <a:ext cx="10396882" cy="444137"/>
          </a:xfrm>
        </p:spPr>
        <p:txBody>
          <a:bodyPr>
            <a:normAutofit fontScale="90000"/>
          </a:bodyPr>
          <a:lstStyle/>
          <a:p>
            <a:pPr algn="ctr"/>
            <a:r>
              <a:rPr lang="fa-IR" dirty="0"/>
              <a:t>ایزو 9001</a:t>
            </a:r>
            <a:endParaRPr lang="en-US" dirty="0"/>
          </a:p>
        </p:txBody>
      </p:sp>
      <p:sp>
        <p:nvSpPr>
          <p:cNvPr id="4" name="TextBox 3">
            <a:extLst>
              <a:ext uri="{FF2B5EF4-FFF2-40B4-BE49-F238E27FC236}">
                <a16:creationId xmlns:a16="http://schemas.microsoft.com/office/drawing/2014/main" id="{11683EE0-D59A-4569-862C-D5B57B6546C8}"/>
              </a:ext>
            </a:extLst>
          </p:cNvPr>
          <p:cNvSpPr txBox="1"/>
          <p:nvPr/>
        </p:nvSpPr>
        <p:spPr>
          <a:xfrm>
            <a:off x="685802" y="718457"/>
            <a:ext cx="10304928" cy="5170646"/>
          </a:xfrm>
          <a:prstGeom prst="rect">
            <a:avLst/>
          </a:prstGeom>
          <a:noFill/>
        </p:spPr>
        <p:txBody>
          <a:bodyPr wrap="square" rtlCol="0">
            <a:spAutoFit/>
          </a:bodyPr>
          <a:lstStyle/>
          <a:p>
            <a:pPr algn="r" rtl="1"/>
            <a:r>
              <a:rPr lang="fa-IR" b="1" dirty="0"/>
              <a:t>ایزو ۹۰۰۱ (</a:t>
            </a:r>
            <a:r>
              <a:rPr lang="en-US" b="1" dirty="0"/>
              <a:t>ISO 9001) </a:t>
            </a:r>
            <a:r>
              <a:rPr lang="fa-IR" b="1" dirty="0"/>
              <a:t>) یک استاندارد بین‌المللی برای سیستم مدیریت کیفیت (</a:t>
            </a:r>
            <a:r>
              <a:rPr kumimoji="0" lang="en-US" sz="1800" b="1" i="0" u="none" strike="noStrike" kern="1200" cap="none" spc="0" normalizeH="0" baseline="0" noProof="0" dirty="0">
                <a:ln>
                  <a:noFill/>
                </a:ln>
                <a:solidFill>
                  <a:prstClr val="black"/>
                </a:solidFill>
                <a:effectLst/>
                <a:uLnTx/>
                <a:uFillTx/>
                <a:latin typeface="Impact" panose="020B0806030902050204"/>
              </a:rPr>
              <a:t>Quality Management System - QMS </a:t>
            </a:r>
            <a:r>
              <a:rPr lang="fa-IR" b="1" dirty="0"/>
              <a:t>)</a:t>
            </a:r>
            <a:r>
              <a:rPr lang="en-US" b="1" dirty="0"/>
              <a:t> </a:t>
            </a:r>
            <a:r>
              <a:rPr lang="fa-IR" b="1" dirty="0"/>
              <a:t>است که توسط سازمان بین‌المللی استانداردسازی (</a:t>
            </a:r>
            <a:r>
              <a:rPr lang="en-US" b="1" dirty="0"/>
              <a:t>ISO </a:t>
            </a:r>
            <a:r>
              <a:rPr lang="fa-IR" b="1" dirty="0"/>
              <a:t>) تدوین شده و هدف آن بهبود مستمر کیفیت محصولات و خدمات، افزایش رضایت مشتری، و ایجاد فرآیندهای شفاف و قابل کنترل در سازمان‌هاست.</a:t>
            </a:r>
          </a:p>
          <a:p>
            <a:pPr algn="r" rtl="1"/>
            <a:endParaRPr lang="fa-IR" b="1" dirty="0"/>
          </a:p>
          <a:p>
            <a:pPr algn="r" rtl="1"/>
            <a:r>
              <a:rPr lang="fa-IR" sz="2000" b="1" dirty="0">
                <a:solidFill>
                  <a:srgbClr val="FF0000"/>
                </a:solidFill>
              </a:rPr>
              <a:t>تعریف کامل </a:t>
            </a:r>
            <a:r>
              <a:rPr lang="en-US" sz="2000" b="1" dirty="0">
                <a:solidFill>
                  <a:srgbClr val="FF0000"/>
                </a:solidFill>
              </a:rPr>
              <a:t>ISO 9001</a:t>
            </a:r>
            <a:r>
              <a:rPr lang="fa-IR" sz="2000" b="1" dirty="0"/>
              <a:t>:</a:t>
            </a:r>
          </a:p>
          <a:p>
            <a:pPr algn="r" rtl="1"/>
            <a:r>
              <a:rPr lang="fa-IR" sz="2000" b="1" dirty="0"/>
              <a:t>ایزو 9001 چارچوبی را برای طراحی، استقرار، پایش و بهبود یک سیستم مدیریت کیفیت ارائه می‌دهد. این استاندارد بر اصولی کلیدی استوار است،مانند:</a:t>
            </a:r>
          </a:p>
          <a:p>
            <a:pPr algn="r" rtl="1"/>
            <a:endParaRPr lang="fa-IR" sz="2000" b="1" dirty="0"/>
          </a:p>
          <a:p>
            <a:pPr algn="r" rtl="1"/>
            <a:r>
              <a:rPr lang="fa-IR" sz="2000" b="1" dirty="0"/>
              <a:t> </a:t>
            </a:r>
            <a:r>
              <a:rPr lang="fa-IR" sz="2000" b="1" dirty="0">
                <a:solidFill>
                  <a:srgbClr val="FF0000"/>
                </a:solidFill>
              </a:rPr>
              <a:t>اصول کلیدی </a:t>
            </a:r>
            <a:r>
              <a:rPr lang="en-US" sz="2000" b="1" dirty="0">
                <a:solidFill>
                  <a:srgbClr val="FF0000"/>
                </a:solidFill>
              </a:rPr>
              <a:t>ISO 9001</a:t>
            </a:r>
            <a:r>
              <a:rPr lang="fa-IR" sz="2000" b="1" dirty="0"/>
              <a:t>:</a:t>
            </a:r>
          </a:p>
          <a:p>
            <a:pPr algn="r" rtl="1"/>
            <a:r>
              <a:rPr lang="fa-IR" sz="2000" b="1" dirty="0"/>
              <a:t>1.تمرکز بر </a:t>
            </a:r>
            <a:r>
              <a:rPr lang="fa-IR" sz="2000" b="1" dirty="0" smtClean="0"/>
              <a:t>مشتری</a:t>
            </a:r>
          </a:p>
          <a:p>
            <a:pPr algn="r" rtl="1"/>
            <a:r>
              <a:rPr lang="fa-IR" sz="2000" b="1" dirty="0" smtClean="0"/>
              <a:t> </a:t>
            </a:r>
            <a:r>
              <a:rPr lang="fa-IR" sz="2000" b="1" dirty="0"/>
              <a:t>2. رهبری </a:t>
            </a:r>
            <a:r>
              <a:rPr lang="fa-IR" sz="2000" b="1" dirty="0" smtClean="0"/>
              <a:t>سازمانی</a:t>
            </a:r>
          </a:p>
          <a:p>
            <a:pPr algn="r" rtl="1"/>
            <a:r>
              <a:rPr lang="fa-IR" sz="2000" b="1" dirty="0" smtClean="0"/>
              <a:t> </a:t>
            </a:r>
            <a:r>
              <a:rPr lang="fa-IR" sz="2000" b="1" dirty="0"/>
              <a:t>3. مشارکت </a:t>
            </a:r>
            <a:r>
              <a:rPr lang="fa-IR" sz="2000" b="1" dirty="0" smtClean="0"/>
              <a:t>کارکنان</a:t>
            </a:r>
          </a:p>
          <a:p>
            <a:pPr algn="r" rtl="1"/>
            <a:r>
              <a:rPr lang="fa-IR" sz="2000" b="1" dirty="0" smtClean="0"/>
              <a:t> </a:t>
            </a:r>
            <a:r>
              <a:rPr lang="fa-IR" sz="2000" b="1" dirty="0"/>
              <a:t>4. رویکرد فرآیندی </a:t>
            </a:r>
            <a:endParaRPr lang="fa-IR" sz="2000" b="1" dirty="0" smtClean="0"/>
          </a:p>
          <a:p>
            <a:pPr algn="r" rtl="1"/>
            <a:r>
              <a:rPr lang="fa-IR" sz="2000" b="1" dirty="0" smtClean="0"/>
              <a:t>5</a:t>
            </a:r>
            <a:r>
              <a:rPr lang="fa-IR" sz="2000" b="1" dirty="0"/>
              <a:t>. بهبود مستمر </a:t>
            </a:r>
            <a:endParaRPr lang="fa-IR" sz="2000" b="1" dirty="0" smtClean="0"/>
          </a:p>
          <a:p>
            <a:pPr algn="r" rtl="1"/>
            <a:r>
              <a:rPr lang="fa-IR" sz="2000" b="1" dirty="0" smtClean="0"/>
              <a:t>6</a:t>
            </a:r>
            <a:r>
              <a:rPr lang="fa-IR" sz="2000" b="1" dirty="0"/>
              <a:t>. تصمیم‌ گیری مبتنی بر </a:t>
            </a:r>
            <a:r>
              <a:rPr lang="fa-IR" sz="2000" b="1" dirty="0" smtClean="0"/>
              <a:t>شواهد</a:t>
            </a:r>
          </a:p>
          <a:p>
            <a:pPr algn="r" rtl="1"/>
            <a:r>
              <a:rPr lang="fa-IR" sz="2000" b="1" dirty="0" smtClean="0"/>
              <a:t> </a:t>
            </a:r>
            <a:r>
              <a:rPr lang="fa-IR" sz="2000" b="1" dirty="0"/>
              <a:t>7. مدیریت روابط با تأمین ‌کنندگان و ذی ‌نفعان </a:t>
            </a:r>
          </a:p>
          <a:p>
            <a:pPr algn="r" rtl="1"/>
            <a:endParaRPr lang="fa-IR" dirty="0"/>
          </a:p>
        </p:txBody>
      </p:sp>
    </p:spTree>
    <p:extLst>
      <p:ext uri="{BB962C8B-B14F-4D97-AF65-F5344CB8AC3E}">
        <p14:creationId xmlns:p14="http://schemas.microsoft.com/office/powerpoint/2010/main" val="1938541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30630"/>
            <a:ext cx="10396882" cy="731519"/>
          </a:xfrm>
        </p:spPr>
        <p:txBody>
          <a:bodyPr>
            <a:normAutofit fontScale="90000"/>
          </a:bodyPr>
          <a:lstStyle/>
          <a:p>
            <a:pPr algn="ctr"/>
            <a:r>
              <a:rPr lang="fa-IR" dirty="0" smtClean="0"/>
              <a:t>تاریخچه ایزو</a:t>
            </a:r>
            <a:endParaRPr lang="en-US" dirty="0"/>
          </a:p>
        </p:txBody>
      </p:sp>
      <p:sp>
        <p:nvSpPr>
          <p:cNvPr id="3" name="Content Placeholder 2"/>
          <p:cNvSpPr>
            <a:spLocks noGrp="1"/>
          </p:cNvSpPr>
          <p:nvPr>
            <p:ph sz="quarter" idx="13"/>
          </p:nvPr>
        </p:nvSpPr>
        <p:spPr>
          <a:xfrm>
            <a:off x="685800" y="1031966"/>
            <a:ext cx="10394707" cy="4342620"/>
          </a:xfrm>
        </p:spPr>
        <p:txBody>
          <a:bodyPr/>
          <a:lstStyle/>
          <a:p>
            <a:pPr algn="r" rtl="1">
              <a:lnSpc>
                <a:spcPct val="150000"/>
              </a:lnSpc>
            </a:pPr>
            <a:r>
              <a:rPr lang="fa-IR" sz="2400" b="1" dirty="0"/>
              <a:t>سازمان بین‌المللی استاندارد یا ایزو برگرفته از عبارت لاتین </a:t>
            </a:r>
            <a:r>
              <a:rPr lang="en-US" sz="2400" b="1" dirty="0"/>
              <a:t>International Organization </a:t>
            </a:r>
            <a:r>
              <a:rPr lang="en-US" sz="2400" b="1" dirty="0" smtClean="0"/>
              <a:t>Standardization  </a:t>
            </a:r>
            <a:r>
              <a:rPr lang="fa-IR" sz="2400" b="1" dirty="0"/>
              <a:t>است که از مجمع سازمان‌های استاندارد کشورهای عضو آن تشکیل شده است. کلمه ایزو یا</a:t>
            </a:r>
            <a:r>
              <a:rPr lang="en-US" sz="2400" b="1" dirty="0"/>
              <a:t>ISO  </a:t>
            </a:r>
            <a:r>
              <a:rPr lang="fa-IR" sz="2400" b="1" dirty="0"/>
              <a:t>از عبارت یونانی </a:t>
            </a:r>
            <a:r>
              <a:rPr lang="en-US" sz="2400" b="1" dirty="0"/>
              <a:t>ISOS  </a:t>
            </a:r>
            <a:r>
              <a:rPr lang="fa-IR" sz="2400" b="1" dirty="0"/>
              <a:t>برگرفته شده که به معنای هم شکل و یکسان است. دلیل چنین نامی این است که سازمان ایزو تلاش می‌کند تا با یکسان سازی استاندارد کشورهای جهان، ارتباط و تجارت را ساده‌تر کند. </a:t>
            </a:r>
          </a:p>
          <a:p>
            <a:endParaRPr lang="en-US" dirty="0"/>
          </a:p>
        </p:txBody>
      </p:sp>
    </p:spTree>
    <p:extLst>
      <p:ext uri="{BB962C8B-B14F-4D97-AF65-F5344CB8AC3E}">
        <p14:creationId xmlns:p14="http://schemas.microsoft.com/office/powerpoint/2010/main" val="1092333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0886D-BA3A-4EFA-B8CD-931CE7B4F834}"/>
              </a:ext>
            </a:extLst>
          </p:cNvPr>
          <p:cNvSpPr>
            <a:spLocks noGrp="1"/>
          </p:cNvSpPr>
          <p:nvPr>
            <p:ph type="title"/>
          </p:nvPr>
        </p:nvSpPr>
        <p:spPr>
          <a:xfrm>
            <a:off x="685801" y="130630"/>
            <a:ext cx="10396882" cy="731519"/>
          </a:xfrm>
        </p:spPr>
        <p:txBody>
          <a:bodyPr>
            <a:normAutofit fontScale="90000"/>
          </a:bodyPr>
          <a:lstStyle/>
          <a:p>
            <a:pPr algn="ctr" rtl="1"/>
            <a:r>
              <a:rPr lang="fa-IR" dirty="0"/>
              <a:t>ایزو 9001(ادامه)</a:t>
            </a:r>
            <a:endParaRPr lang="en-US" dirty="0"/>
          </a:p>
        </p:txBody>
      </p:sp>
      <p:sp>
        <p:nvSpPr>
          <p:cNvPr id="3" name="TextBox 2">
            <a:extLst>
              <a:ext uri="{FF2B5EF4-FFF2-40B4-BE49-F238E27FC236}">
                <a16:creationId xmlns:a16="http://schemas.microsoft.com/office/drawing/2014/main" id="{32033DE1-9BC3-4FB2-AE95-7DC7D1D3647E}"/>
              </a:ext>
            </a:extLst>
          </p:cNvPr>
          <p:cNvSpPr txBox="1"/>
          <p:nvPr/>
        </p:nvSpPr>
        <p:spPr>
          <a:xfrm>
            <a:off x="509451" y="862149"/>
            <a:ext cx="10449902" cy="4651017"/>
          </a:xfrm>
          <a:prstGeom prst="rect">
            <a:avLst/>
          </a:prstGeom>
          <a:noFill/>
        </p:spPr>
        <p:txBody>
          <a:bodyPr wrap="square" rtlCol="0">
            <a:spAutoFit/>
          </a:bodyPr>
          <a:lstStyle/>
          <a:p>
            <a:pPr algn="r" rtl="1">
              <a:lnSpc>
                <a:spcPct val="150000"/>
              </a:lnSpc>
            </a:pPr>
            <a:r>
              <a:rPr lang="fa-IR" sz="2000" b="1" dirty="0">
                <a:solidFill>
                  <a:srgbClr val="FF0000"/>
                </a:solidFill>
              </a:rPr>
              <a:t>الزامات اصلی استاندارد </a:t>
            </a:r>
            <a:r>
              <a:rPr lang="en-US" sz="2000" b="1" dirty="0">
                <a:solidFill>
                  <a:srgbClr val="FF0000"/>
                </a:solidFill>
              </a:rPr>
              <a:t>ISO 9001 </a:t>
            </a:r>
            <a:r>
              <a:rPr lang="fa-IR" sz="2000" b="1" dirty="0">
                <a:solidFill>
                  <a:srgbClr val="FF0000"/>
                </a:solidFill>
              </a:rPr>
              <a:t> نسخه (2015): </a:t>
            </a:r>
          </a:p>
          <a:p>
            <a:pPr algn="r" rtl="1">
              <a:lnSpc>
                <a:spcPct val="150000"/>
              </a:lnSpc>
            </a:pPr>
            <a:endParaRPr lang="fa-IR" sz="2000" b="1" dirty="0"/>
          </a:p>
          <a:p>
            <a:pPr marL="342900" indent="-342900" algn="r" rtl="1">
              <a:lnSpc>
                <a:spcPct val="150000"/>
              </a:lnSpc>
              <a:buAutoNum type="arabicPeriod"/>
            </a:pPr>
            <a:r>
              <a:rPr lang="fa-IR" sz="2000" b="1" dirty="0"/>
              <a:t>زمینه سازمان (</a:t>
            </a:r>
            <a:r>
              <a:rPr lang="en-US" sz="2000" b="1" dirty="0"/>
              <a:t>Context of the Organization </a:t>
            </a:r>
            <a:r>
              <a:rPr lang="fa-IR" sz="2000" b="1" dirty="0"/>
              <a:t>) شناسایی مسائل داخلی و خارجی تأثیرگذار شناسایی ذی‌نفعان (مشتریان، تأمین‌کنندگان، نهادها)</a:t>
            </a:r>
          </a:p>
          <a:p>
            <a:pPr marL="342900" indent="-342900" algn="r" rtl="1">
              <a:lnSpc>
                <a:spcPct val="150000"/>
              </a:lnSpc>
              <a:buAutoNum type="arabicPeriod"/>
            </a:pPr>
            <a:r>
              <a:rPr lang="fa-IR" sz="2000" b="1" dirty="0"/>
              <a:t>رهبری و تعهد مدیریت ارشد تعیین خط‌مشی کیفیت اختصاص منابع فرهنگ سازمانی کیفیت‌محور</a:t>
            </a:r>
          </a:p>
          <a:p>
            <a:pPr marL="342900" indent="-342900" algn="r" rtl="1">
              <a:lnSpc>
                <a:spcPct val="150000"/>
              </a:lnSpc>
              <a:buAutoNum type="arabicPeriod"/>
            </a:pPr>
            <a:r>
              <a:rPr lang="fa-IR" sz="2000" b="1" dirty="0"/>
              <a:t>برنامه‌ریزی سیستم مدیریت کیفیت شناسایی ریسک‌ها و فرصت‌ها تعیین اهداف کیفیت و برنامه دستیابی به آن‌ها</a:t>
            </a:r>
          </a:p>
          <a:p>
            <a:pPr marL="342900" indent="-342900" algn="r" rtl="1">
              <a:lnSpc>
                <a:spcPct val="150000"/>
              </a:lnSpc>
              <a:buAutoNum type="arabicPeriod"/>
            </a:pPr>
            <a:r>
              <a:rPr lang="fa-IR" sz="2000" b="1" dirty="0"/>
              <a:t>. پشتیبانی (</a:t>
            </a:r>
            <a:r>
              <a:rPr lang="en-US" sz="2000" b="1" dirty="0"/>
              <a:t>Support</a:t>
            </a:r>
            <a:r>
              <a:rPr lang="fa-IR" sz="2000" b="1" dirty="0"/>
              <a:t>) منابع انسانی، تجهیزات، زیرساخت دانش سازمانی ارتباطات و اطلاعات مستند</a:t>
            </a:r>
          </a:p>
          <a:p>
            <a:pPr marL="342900" indent="-342900" algn="r" rtl="1">
              <a:lnSpc>
                <a:spcPct val="150000"/>
              </a:lnSpc>
              <a:buAutoNum type="arabicPeriod"/>
            </a:pPr>
            <a:r>
              <a:rPr lang="fa-IR" sz="2000" b="1" dirty="0"/>
              <a:t>عملیات (</a:t>
            </a:r>
            <a:r>
              <a:rPr lang="en-US" sz="2000" b="1" dirty="0"/>
              <a:t>Operation </a:t>
            </a:r>
            <a:r>
              <a:rPr lang="fa-IR" sz="2000" b="1" dirty="0"/>
              <a:t>) برنامه‌ریزی تولید یا خدمات کنترل طراحی، تولید، تحویل و خدمات پس از فروش کنترل تغییرات.</a:t>
            </a:r>
          </a:p>
          <a:p>
            <a:pPr marL="342900" indent="-342900" algn="r" rtl="1">
              <a:lnSpc>
                <a:spcPct val="150000"/>
              </a:lnSpc>
              <a:buAutoNum type="arabicPeriod"/>
            </a:pPr>
            <a:r>
              <a:rPr lang="fa-IR" sz="2000" b="1" dirty="0"/>
              <a:t> ارزیابی عملکرد پایش و اندازه‌گیری ممیزی داخلی بازنگری مدیریت</a:t>
            </a:r>
          </a:p>
          <a:p>
            <a:pPr marL="342900" indent="-342900" algn="r" rtl="1">
              <a:lnSpc>
                <a:spcPct val="150000"/>
              </a:lnSpc>
              <a:buAutoNum type="arabicPeriod"/>
            </a:pPr>
            <a:r>
              <a:rPr lang="fa-IR" sz="2000" b="1" dirty="0"/>
              <a:t>  بهبود مستمر اقدامات اصلاحی پیشگیری از عدم انطباق‌ها بهینه‌سازی فرآیندها</a:t>
            </a:r>
            <a:endParaRPr lang="en-US" sz="2000" b="1" dirty="0"/>
          </a:p>
        </p:txBody>
      </p:sp>
    </p:spTree>
    <p:extLst>
      <p:ext uri="{BB962C8B-B14F-4D97-AF65-F5344CB8AC3E}">
        <p14:creationId xmlns:p14="http://schemas.microsoft.com/office/powerpoint/2010/main" val="4074531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73045-3B7A-4AB5-8B4F-3A975A311803}"/>
              </a:ext>
            </a:extLst>
          </p:cNvPr>
          <p:cNvSpPr>
            <a:spLocks noGrp="1"/>
          </p:cNvSpPr>
          <p:nvPr>
            <p:ph type="title"/>
          </p:nvPr>
        </p:nvSpPr>
        <p:spPr/>
        <p:txBody>
          <a:bodyPr/>
          <a:lstStyle/>
          <a:p>
            <a:pPr algn="ctr"/>
            <a:r>
              <a:rPr lang="fa-IR" dirty="0"/>
              <a:t>کتابچه مربوط به ایزو 9001</a:t>
            </a:r>
            <a:endParaRPr lang="en-US" dirty="0"/>
          </a:p>
        </p:txBody>
      </p:sp>
      <p:pic>
        <p:nvPicPr>
          <p:cNvPr id="5" name="Content Placeholder 4">
            <a:extLst>
              <a:ext uri="{FF2B5EF4-FFF2-40B4-BE49-F238E27FC236}">
                <a16:creationId xmlns:a16="http://schemas.microsoft.com/office/drawing/2014/main" id="{BF257D6F-A698-43B1-AC5E-0C86826CEA6C}"/>
              </a:ext>
            </a:extLst>
          </p:cNvPr>
          <p:cNvPicPr>
            <a:picLocks noGrp="1" noChangeAspect="1"/>
          </p:cNvPicPr>
          <p:nvPr>
            <p:ph sz="quarter" idx="13"/>
          </p:nvPr>
        </p:nvPicPr>
        <p:blipFill>
          <a:blip r:embed="rId2"/>
          <a:stretch>
            <a:fillRect/>
          </a:stretch>
        </p:blipFill>
        <p:spPr>
          <a:xfrm rot="10800000">
            <a:off x="4641453" y="2063750"/>
            <a:ext cx="2483643" cy="3311525"/>
          </a:xfrm>
        </p:spPr>
      </p:pic>
    </p:spTree>
    <p:extLst>
      <p:ext uri="{BB962C8B-B14F-4D97-AF65-F5344CB8AC3E}">
        <p14:creationId xmlns:p14="http://schemas.microsoft.com/office/powerpoint/2010/main" val="3902446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B3C57-DCBA-4F54-8A60-6D23DFA50465}"/>
              </a:ext>
            </a:extLst>
          </p:cNvPr>
          <p:cNvSpPr>
            <a:spLocks noGrp="1"/>
          </p:cNvSpPr>
          <p:nvPr>
            <p:ph type="title"/>
          </p:nvPr>
        </p:nvSpPr>
        <p:spPr>
          <a:xfrm>
            <a:off x="685801" y="143692"/>
            <a:ext cx="10396882" cy="783771"/>
          </a:xfrm>
        </p:spPr>
        <p:txBody>
          <a:bodyPr>
            <a:normAutofit fontScale="90000"/>
          </a:bodyPr>
          <a:lstStyle/>
          <a:p>
            <a:pPr algn="ctr"/>
            <a:r>
              <a:rPr lang="fa-IR" dirty="0"/>
              <a:t>ایزو20000</a:t>
            </a:r>
            <a:endParaRPr lang="en-US" dirty="0"/>
          </a:p>
        </p:txBody>
      </p:sp>
      <p:sp>
        <p:nvSpPr>
          <p:cNvPr id="3" name="Content Placeholder 2">
            <a:extLst>
              <a:ext uri="{FF2B5EF4-FFF2-40B4-BE49-F238E27FC236}">
                <a16:creationId xmlns:a16="http://schemas.microsoft.com/office/drawing/2014/main" id="{E7B03C55-2DA6-4998-A580-8B9E3F836CE4}"/>
              </a:ext>
            </a:extLst>
          </p:cNvPr>
          <p:cNvSpPr>
            <a:spLocks noGrp="1"/>
          </p:cNvSpPr>
          <p:nvPr>
            <p:ph sz="quarter" idx="13"/>
          </p:nvPr>
        </p:nvSpPr>
        <p:spPr>
          <a:xfrm>
            <a:off x="685800" y="927464"/>
            <a:ext cx="10394707" cy="4447122"/>
          </a:xfrm>
        </p:spPr>
        <p:txBody>
          <a:bodyPr>
            <a:normAutofit/>
          </a:bodyPr>
          <a:lstStyle/>
          <a:p>
            <a:pPr algn="r" rtl="1">
              <a:lnSpc>
                <a:spcPct val="150000"/>
              </a:lnSpc>
            </a:pPr>
            <a:r>
              <a:rPr lang="en-US" b="1" dirty="0"/>
              <a:t>ISO/IEC 20000 – </a:t>
            </a:r>
            <a:r>
              <a:rPr lang="fa-IR" b="1" dirty="0"/>
              <a:t>سیستم مدیریت خدمات فناوری اطلاعات (</a:t>
            </a:r>
            <a:r>
              <a:rPr lang="en-US" b="1" dirty="0"/>
              <a:t>IT Service Management System - ITSMS </a:t>
            </a:r>
            <a:r>
              <a:rPr lang="fa-IR" b="1" dirty="0"/>
              <a:t>)</a:t>
            </a:r>
          </a:p>
          <a:p>
            <a:pPr algn="r" rtl="1">
              <a:lnSpc>
                <a:spcPct val="150000"/>
              </a:lnSpc>
            </a:pPr>
            <a:r>
              <a:rPr lang="fa-IR" b="1" dirty="0">
                <a:solidFill>
                  <a:srgbClr val="FF0000"/>
                </a:solidFill>
              </a:rPr>
              <a:t>تعریف کلی: </a:t>
            </a:r>
            <a:r>
              <a:rPr lang="fa-IR" b="1" dirty="0"/>
              <a:t>ایزو 20000 یک استاندارد بین‌المللی برای مدیریت خدمات فناوری اطلاعات (</a:t>
            </a:r>
            <a:r>
              <a:rPr kumimoji="0" lang="en-US" sz="2000" b="1" i="0" u="none" strike="noStrike" kern="1200" cap="all" spc="0" normalizeH="0" baseline="0" noProof="0" dirty="0">
                <a:ln>
                  <a:noFill/>
                </a:ln>
                <a:solidFill>
                  <a:prstClr val="black"/>
                </a:solidFill>
                <a:effectLst/>
                <a:uLnTx/>
                <a:uFillTx/>
                <a:latin typeface="Impact" panose="020B0806030902050204"/>
              </a:rPr>
              <a:t>IT</a:t>
            </a:r>
            <a:r>
              <a:rPr lang="fa-IR" b="1" dirty="0"/>
              <a:t>)</a:t>
            </a:r>
            <a:r>
              <a:rPr lang="en-US" b="1" dirty="0"/>
              <a:t> </a:t>
            </a:r>
            <a:r>
              <a:rPr lang="fa-IR" b="1" dirty="0"/>
              <a:t>است. این استاندارد به سازمان‌ها کمک می‌کند تا خدمات </a:t>
            </a:r>
            <a:r>
              <a:rPr lang="en-US" b="1" dirty="0"/>
              <a:t>IT </a:t>
            </a:r>
            <a:r>
              <a:rPr lang="fa-IR" b="1" dirty="0"/>
              <a:t>خود را به ‌صورت مؤثر، پایدار، و مطابق با نیازهای کسب‌وکار ارائه دهند.</a:t>
            </a:r>
          </a:p>
          <a:p>
            <a:pPr algn="r" rtl="1">
              <a:lnSpc>
                <a:spcPct val="100000"/>
              </a:lnSpc>
            </a:pPr>
            <a:r>
              <a:rPr lang="fa-IR" b="1" dirty="0"/>
              <a:t>اصول کلیدی </a:t>
            </a:r>
            <a:r>
              <a:rPr lang="en-US" b="1" dirty="0"/>
              <a:t>ISO 20000 </a:t>
            </a:r>
            <a:endParaRPr lang="fa-IR" b="1" dirty="0"/>
          </a:p>
          <a:p>
            <a:pPr algn="r" rtl="1">
              <a:lnSpc>
                <a:spcPct val="100000"/>
              </a:lnSpc>
            </a:pPr>
            <a:r>
              <a:rPr lang="fa-IR" b="1" dirty="0"/>
              <a:t>1.همسویی خدمات </a:t>
            </a:r>
            <a:r>
              <a:rPr lang="en-US" b="1" dirty="0"/>
              <a:t>IT </a:t>
            </a:r>
            <a:r>
              <a:rPr lang="fa-IR" b="1" dirty="0"/>
              <a:t>با اهداف کسب‌وکار</a:t>
            </a:r>
          </a:p>
          <a:p>
            <a:pPr algn="r" rtl="1">
              <a:lnSpc>
                <a:spcPct val="100000"/>
              </a:lnSpc>
            </a:pPr>
            <a:r>
              <a:rPr lang="fa-IR" b="1" dirty="0"/>
              <a:t> 2. ارائه خدمات قابل اطمینان، پایدار و پاسخ‌گو</a:t>
            </a:r>
          </a:p>
          <a:p>
            <a:pPr algn="r" rtl="1">
              <a:lnSpc>
                <a:spcPct val="100000"/>
              </a:lnSpc>
            </a:pPr>
            <a:r>
              <a:rPr lang="fa-IR" b="1" dirty="0"/>
              <a:t> 3. پایش، ارزیابی و بهبود عملکرد</a:t>
            </a:r>
          </a:p>
          <a:p>
            <a:pPr algn="r" rtl="1">
              <a:lnSpc>
                <a:spcPct val="100000"/>
              </a:lnSpc>
            </a:pPr>
            <a:r>
              <a:rPr lang="fa-IR" b="1" dirty="0"/>
              <a:t> </a:t>
            </a:r>
            <a:r>
              <a:rPr lang="en-US" b="1" dirty="0"/>
              <a:t>IT </a:t>
            </a:r>
            <a:r>
              <a:rPr lang="en-US" sz="2100" dirty="0"/>
              <a:t>4.</a:t>
            </a:r>
            <a:r>
              <a:rPr lang="en-US" sz="2100" b="1" dirty="0"/>
              <a:t> </a:t>
            </a:r>
            <a:r>
              <a:rPr lang="fa-IR" sz="2100" b="1" dirty="0"/>
              <a:t>مدیریت درخواست‌ها، حوادث، تغییرات و دارایی‌ها</a:t>
            </a:r>
          </a:p>
          <a:p>
            <a:pPr algn="r" rtl="1">
              <a:lnSpc>
                <a:spcPct val="100000"/>
              </a:lnSpc>
            </a:pPr>
            <a:r>
              <a:rPr lang="fa-IR" sz="2100" b="1" dirty="0"/>
              <a:t> 5</a:t>
            </a:r>
            <a:r>
              <a:rPr lang="fa-IR" b="1" dirty="0"/>
              <a:t>. ارائه </a:t>
            </a:r>
            <a:r>
              <a:rPr lang="fa-IR" b="1" dirty="0" smtClean="0"/>
              <a:t>توافق‌نامه </a:t>
            </a:r>
            <a:r>
              <a:rPr lang="fa-IR" b="1" dirty="0"/>
              <a:t>سطح </a:t>
            </a:r>
            <a:r>
              <a:rPr lang="fa-IR" b="1" dirty="0" smtClean="0"/>
              <a:t>خدمات</a:t>
            </a:r>
            <a:endParaRPr lang="en-US" b="1" dirty="0"/>
          </a:p>
        </p:txBody>
      </p:sp>
    </p:spTree>
    <p:extLst>
      <p:ext uri="{BB962C8B-B14F-4D97-AF65-F5344CB8AC3E}">
        <p14:creationId xmlns:p14="http://schemas.microsoft.com/office/powerpoint/2010/main" val="764545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4BC95-DAC9-4F27-8859-E772377905AA}"/>
              </a:ext>
            </a:extLst>
          </p:cNvPr>
          <p:cNvSpPr>
            <a:spLocks noGrp="1"/>
          </p:cNvSpPr>
          <p:nvPr>
            <p:ph type="title"/>
          </p:nvPr>
        </p:nvSpPr>
        <p:spPr>
          <a:xfrm>
            <a:off x="685801" y="143692"/>
            <a:ext cx="10396882" cy="862148"/>
          </a:xfrm>
        </p:spPr>
        <p:txBody>
          <a:bodyPr/>
          <a:lstStyle/>
          <a:p>
            <a:pPr algn="ctr"/>
            <a:r>
              <a:rPr lang="fa-IR" dirty="0"/>
              <a:t>ایزو20000</a:t>
            </a:r>
            <a:endParaRPr lang="en-US" dirty="0"/>
          </a:p>
        </p:txBody>
      </p:sp>
      <p:sp>
        <p:nvSpPr>
          <p:cNvPr id="3" name="Content Placeholder 2">
            <a:extLst>
              <a:ext uri="{FF2B5EF4-FFF2-40B4-BE49-F238E27FC236}">
                <a16:creationId xmlns:a16="http://schemas.microsoft.com/office/drawing/2014/main" id="{7C49E6DA-1220-4DC2-966B-42F1CC98BB0B}"/>
              </a:ext>
            </a:extLst>
          </p:cNvPr>
          <p:cNvSpPr>
            <a:spLocks noGrp="1"/>
          </p:cNvSpPr>
          <p:nvPr>
            <p:ph sz="quarter" idx="13"/>
          </p:nvPr>
        </p:nvSpPr>
        <p:spPr>
          <a:xfrm>
            <a:off x="685800" y="1005840"/>
            <a:ext cx="10394707" cy="4368745"/>
          </a:xfrm>
        </p:spPr>
        <p:txBody>
          <a:bodyPr/>
          <a:lstStyle/>
          <a:p>
            <a:pPr algn="r" rtl="1"/>
            <a:r>
              <a:rPr lang="fa-IR" b="1" dirty="0"/>
              <a:t>ساختار اصلی </a:t>
            </a:r>
            <a:r>
              <a:rPr lang="en-US" b="1" dirty="0"/>
              <a:t>ISO 20000 </a:t>
            </a:r>
            <a:r>
              <a:rPr lang="fa-IR" b="1" dirty="0"/>
              <a:t> </a:t>
            </a:r>
          </a:p>
          <a:p>
            <a:pPr algn="r" rtl="1"/>
            <a:r>
              <a:rPr lang="fa-IR" b="1" dirty="0"/>
              <a:t>1. مدیریت سیستم خدمات (</a:t>
            </a:r>
            <a:r>
              <a:rPr lang="en-US" b="1" dirty="0"/>
              <a:t>Service Management System - SMS </a:t>
            </a:r>
            <a:r>
              <a:rPr lang="fa-IR" b="1" dirty="0"/>
              <a:t>)  تعریف </a:t>
            </a:r>
            <a:r>
              <a:rPr lang="fa-IR" b="1" dirty="0" smtClean="0"/>
              <a:t>خط‌ مشی </a:t>
            </a:r>
            <a:r>
              <a:rPr lang="fa-IR" b="1" dirty="0"/>
              <a:t>و اهداف خدمات </a:t>
            </a:r>
            <a:r>
              <a:rPr lang="en-US" b="1" dirty="0"/>
              <a:t>IT </a:t>
            </a:r>
            <a:r>
              <a:rPr lang="fa-IR" b="1" dirty="0"/>
              <a:t>مستندسازی فرآیندها </a:t>
            </a:r>
          </a:p>
          <a:p>
            <a:pPr algn="r" rtl="1"/>
            <a:r>
              <a:rPr lang="fa-IR" b="1" dirty="0"/>
              <a:t>2. طراحی و انتقال خدمات جدید ارزیابی ظرفیت، در دسترس بودن، پیوستگی خدمات</a:t>
            </a:r>
          </a:p>
          <a:p>
            <a:pPr algn="r" rtl="1"/>
            <a:r>
              <a:rPr lang="fa-IR" b="1" dirty="0"/>
              <a:t> 3. تحویل و مدیریت خدمات مدیریت تغییرات، پیکربندی، دارایی‌های  </a:t>
            </a:r>
            <a:r>
              <a:rPr lang="en-US" b="1" dirty="0"/>
              <a:t>IT </a:t>
            </a:r>
            <a:r>
              <a:rPr lang="fa-IR" b="1" dirty="0"/>
              <a:t>رسیدگی به مشکلات و وقایع</a:t>
            </a:r>
          </a:p>
          <a:p>
            <a:pPr algn="r" rtl="1"/>
            <a:r>
              <a:rPr lang="fa-IR" b="1" dirty="0"/>
              <a:t> 4. ارتباط با مشتری و تأمین ‌کنندگان مدیریت قراردادها و توافق‌نامه‌ها </a:t>
            </a:r>
            <a:r>
              <a:rPr lang="fa-IR" b="1" dirty="0" smtClean="0"/>
              <a:t>رسیدگی </a:t>
            </a:r>
            <a:r>
              <a:rPr lang="fa-IR" b="1" dirty="0"/>
              <a:t>به شکایات کاربران </a:t>
            </a:r>
          </a:p>
          <a:p>
            <a:pPr algn="r" rtl="1"/>
            <a:r>
              <a:rPr lang="fa-IR" b="1" dirty="0"/>
              <a:t>5. پایش و بهبود خدمات </a:t>
            </a:r>
            <a:r>
              <a:rPr lang="en-US" b="1" dirty="0"/>
              <a:t>IT </a:t>
            </a:r>
            <a:r>
              <a:rPr lang="fa-IR" b="1" dirty="0"/>
              <a:t> انجام ممیزی داخلی، بازنگری مدیریت اندازه‌گیری شاخص‌های عملکرد </a:t>
            </a:r>
            <a:r>
              <a:rPr lang="fa-IR" b="1" dirty="0" smtClean="0"/>
              <a:t>کلیدی</a:t>
            </a:r>
            <a:endParaRPr lang="en-US" b="1" dirty="0"/>
          </a:p>
        </p:txBody>
      </p:sp>
    </p:spTree>
    <p:extLst>
      <p:ext uri="{BB962C8B-B14F-4D97-AF65-F5344CB8AC3E}">
        <p14:creationId xmlns:p14="http://schemas.microsoft.com/office/powerpoint/2010/main" val="1079673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EE179-BC64-44DC-9244-F34827C53D0F}"/>
              </a:ext>
            </a:extLst>
          </p:cNvPr>
          <p:cNvSpPr>
            <a:spLocks noGrp="1"/>
          </p:cNvSpPr>
          <p:nvPr>
            <p:ph type="title"/>
          </p:nvPr>
        </p:nvSpPr>
        <p:spPr>
          <a:xfrm>
            <a:off x="685801" y="91440"/>
            <a:ext cx="10396882" cy="600891"/>
          </a:xfrm>
        </p:spPr>
        <p:txBody>
          <a:bodyPr>
            <a:normAutofit fontScale="90000"/>
          </a:bodyPr>
          <a:lstStyle/>
          <a:p>
            <a:pPr algn="ctr"/>
            <a:r>
              <a:rPr lang="fa-IR" dirty="0"/>
              <a:t>ایزو22000</a:t>
            </a:r>
            <a:endParaRPr lang="en-US" dirty="0"/>
          </a:p>
        </p:txBody>
      </p:sp>
      <p:sp>
        <p:nvSpPr>
          <p:cNvPr id="3" name="Content Placeholder 2">
            <a:extLst>
              <a:ext uri="{FF2B5EF4-FFF2-40B4-BE49-F238E27FC236}">
                <a16:creationId xmlns:a16="http://schemas.microsoft.com/office/drawing/2014/main" id="{4B590383-912F-48E9-A46C-1C7427E21F2B}"/>
              </a:ext>
            </a:extLst>
          </p:cNvPr>
          <p:cNvSpPr>
            <a:spLocks noGrp="1"/>
          </p:cNvSpPr>
          <p:nvPr>
            <p:ph sz="quarter" idx="13"/>
          </p:nvPr>
        </p:nvSpPr>
        <p:spPr>
          <a:xfrm>
            <a:off x="685800" y="992777"/>
            <a:ext cx="10394707" cy="4402183"/>
          </a:xfrm>
        </p:spPr>
        <p:txBody>
          <a:bodyPr>
            <a:normAutofit lnSpcReduction="10000"/>
          </a:bodyPr>
          <a:lstStyle/>
          <a:p>
            <a:pPr algn="r" rtl="1"/>
            <a:r>
              <a:rPr lang="en-US" b="1" dirty="0"/>
              <a:t>. ISO 22000 </a:t>
            </a:r>
            <a:r>
              <a:rPr lang="fa-IR" b="1" dirty="0"/>
              <a:t>سیستم مدیریت ایمنی مواد غذایی (</a:t>
            </a:r>
            <a:r>
              <a:rPr kumimoji="0" lang="en-US" sz="2000" b="1" i="0" u="none" strike="noStrike" kern="1200" cap="all" spc="0" normalizeH="0" baseline="0" noProof="0" dirty="0">
                <a:ln>
                  <a:noFill/>
                </a:ln>
                <a:solidFill>
                  <a:prstClr val="black"/>
                </a:solidFill>
                <a:effectLst/>
                <a:uLnTx/>
                <a:uFillTx/>
                <a:latin typeface="Impact" panose="020B0806030902050204"/>
              </a:rPr>
              <a:t>Food Safety Management System - FSMS </a:t>
            </a:r>
            <a:r>
              <a:rPr lang="fa-IR" b="1" dirty="0"/>
              <a:t>)</a:t>
            </a:r>
          </a:p>
          <a:p>
            <a:pPr algn="r" rtl="1">
              <a:lnSpc>
                <a:spcPct val="160000"/>
              </a:lnSpc>
            </a:pPr>
            <a:r>
              <a:rPr lang="en-US" b="1" dirty="0"/>
              <a:t> </a:t>
            </a:r>
            <a:r>
              <a:rPr lang="fa-IR" b="1" dirty="0">
                <a:solidFill>
                  <a:srgbClr val="FF0000"/>
                </a:solidFill>
              </a:rPr>
              <a:t>تعریف کلی: </a:t>
            </a:r>
            <a:r>
              <a:rPr lang="fa-IR" b="1" dirty="0"/>
              <a:t>ایزو 22000 یک استاندارد بین‌المللی برای طراحی سیستم مدیریت ایمنی مواد غذایی است. این استاندارد برای کل زنجیره تأمین مواد غذایی طراحی </a:t>
            </a:r>
            <a:r>
              <a:rPr lang="fa-IR" b="1" dirty="0" smtClean="0"/>
              <a:t>شده است.</a:t>
            </a:r>
            <a:endParaRPr lang="fa-IR" b="1" dirty="0"/>
          </a:p>
          <a:p>
            <a:pPr algn="r" rtl="1"/>
            <a:r>
              <a:rPr lang="fa-IR" b="1" dirty="0">
                <a:solidFill>
                  <a:srgbClr val="FF0000"/>
                </a:solidFill>
              </a:rPr>
              <a:t>اصول کلیدی</a:t>
            </a:r>
            <a:r>
              <a:rPr lang="en-US" b="1" dirty="0">
                <a:solidFill>
                  <a:srgbClr val="FF0000"/>
                </a:solidFill>
              </a:rPr>
              <a:t>ISO 22000</a:t>
            </a:r>
            <a:r>
              <a:rPr lang="fa-IR" b="1" dirty="0">
                <a:solidFill>
                  <a:srgbClr val="FF0000"/>
                </a:solidFill>
              </a:rPr>
              <a:t> </a:t>
            </a:r>
          </a:p>
          <a:p>
            <a:pPr algn="r" rtl="1"/>
            <a:r>
              <a:rPr lang="fa-IR" b="1" dirty="0"/>
              <a:t>ایمنی در تمام مراحل زنجیره غذا</a:t>
            </a:r>
          </a:p>
          <a:p>
            <a:pPr algn="r" rtl="1"/>
            <a:r>
              <a:rPr lang="fa-IR" b="1" dirty="0"/>
              <a:t> 2. تجزیه و تحلیل خطر </a:t>
            </a:r>
          </a:p>
          <a:p>
            <a:pPr algn="r" rtl="1"/>
            <a:r>
              <a:rPr lang="en-US" b="1" dirty="0" smtClean="0"/>
              <a:t>3</a:t>
            </a:r>
            <a:r>
              <a:rPr lang="en-US" b="1" dirty="0"/>
              <a:t>. </a:t>
            </a:r>
            <a:r>
              <a:rPr lang="fa-IR" b="1" dirty="0"/>
              <a:t> برنامه‌های پیش‌نیازی </a:t>
            </a:r>
            <a:endParaRPr lang="fa-IR" b="1" dirty="0" smtClean="0"/>
          </a:p>
          <a:p>
            <a:pPr algn="r" rtl="1"/>
            <a:r>
              <a:rPr lang="fa-IR" b="1" dirty="0" smtClean="0"/>
              <a:t>4.قابلیت </a:t>
            </a:r>
            <a:r>
              <a:rPr lang="fa-IR" b="1" dirty="0"/>
              <a:t>ردیابی و واکنش در شرایط اضطراری </a:t>
            </a:r>
          </a:p>
          <a:p>
            <a:pPr algn="r" rtl="1"/>
            <a:r>
              <a:rPr lang="fa-IR" b="1" dirty="0"/>
              <a:t>5. کنترل نقاط </a:t>
            </a:r>
            <a:r>
              <a:rPr lang="fa-IR" b="1" dirty="0" smtClean="0"/>
              <a:t>بحرانی</a:t>
            </a:r>
            <a:endParaRPr lang="en-US" b="1" dirty="0"/>
          </a:p>
        </p:txBody>
      </p:sp>
    </p:spTree>
    <p:extLst>
      <p:ext uri="{BB962C8B-B14F-4D97-AF65-F5344CB8AC3E}">
        <p14:creationId xmlns:p14="http://schemas.microsoft.com/office/powerpoint/2010/main" val="1852778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641DB-3C0F-4F14-99E3-874033C38F09}"/>
              </a:ext>
            </a:extLst>
          </p:cNvPr>
          <p:cNvSpPr>
            <a:spLocks noGrp="1"/>
          </p:cNvSpPr>
          <p:nvPr>
            <p:ph type="title"/>
          </p:nvPr>
        </p:nvSpPr>
        <p:spPr>
          <a:xfrm>
            <a:off x="685801" y="0"/>
            <a:ext cx="10396882" cy="1045029"/>
          </a:xfrm>
        </p:spPr>
        <p:txBody>
          <a:bodyPr/>
          <a:lstStyle/>
          <a:p>
            <a:pPr algn="ctr"/>
            <a:r>
              <a:rPr lang="fa-IR" dirty="0"/>
              <a:t>ایزو22000</a:t>
            </a:r>
            <a:endParaRPr lang="en-US" dirty="0"/>
          </a:p>
        </p:txBody>
      </p:sp>
      <p:sp>
        <p:nvSpPr>
          <p:cNvPr id="3" name="Content Placeholder 2">
            <a:extLst>
              <a:ext uri="{FF2B5EF4-FFF2-40B4-BE49-F238E27FC236}">
                <a16:creationId xmlns:a16="http://schemas.microsoft.com/office/drawing/2014/main" id="{AE365D8C-F296-4676-8478-98130E2B64BD}"/>
              </a:ext>
            </a:extLst>
          </p:cNvPr>
          <p:cNvSpPr>
            <a:spLocks noGrp="1"/>
          </p:cNvSpPr>
          <p:nvPr>
            <p:ph sz="quarter" idx="13"/>
          </p:nvPr>
        </p:nvSpPr>
        <p:spPr>
          <a:xfrm>
            <a:off x="685800" y="1045030"/>
            <a:ext cx="10394707" cy="4329556"/>
          </a:xfrm>
        </p:spPr>
        <p:txBody>
          <a:bodyPr>
            <a:normAutofit/>
          </a:bodyPr>
          <a:lstStyle/>
          <a:p>
            <a:pPr algn="r" rtl="1"/>
            <a:r>
              <a:rPr lang="fa-IR" sz="2400" b="1" dirty="0">
                <a:solidFill>
                  <a:srgbClr val="FF0000"/>
                </a:solidFill>
              </a:rPr>
              <a:t>الزامات اصلی </a:t>
            </a:r>
            <a:r>
              <a:rPr lang="en-US" sz="2400" b="1" dirty="0">
                <a:solidFill>
                  <a:srgbClr val="FF0000"/>
                </a:solidFill>
              </a:rPr>
              <a:t>ISO 22000 </a:t>
            </a:r>
            <a:r>
              <a:rPr lang="fa-IR" sz="2400" b="1" dirty="0">
                <a:solidFill>
                  <a:srgbClr val="FF0000"/>
                </a:solidFill>
              </a:rPr>
              <a:t>: </a:t>
            </a:r>
          </a:p>
          <a:p>
            <a:pPr algn="r" rtl="1"/>
            <a:r>
              <a:rPr lang="fa-IR" sz="2400" b="1" dirty="0"/>
              <a:t>1.برنامه‌ریزی و مدیریت سیستم ایمنی غذا </a:t>
            </a:r>
            <a:r>
              <a:rPr lang="fa-IR" sz="2400" b="1" dirty="0" smtClean="0"/>
              <a:t>خط‌ مشی </a:t>
            </a:r>
            <a:r>
              <a:rPr lang="fa-IR" sz="2400" b="1" dirty="0"/>
              <a:t>ایمنی غذا تعیین مسئولیت‌ها و مستندسازی فرآیندها</a:t>
            </a:r>
          </a:p>
          <a:p>
            <a:pPr algn="r" rtl="1"/>
            <a:r>
              <a:rPr lang="fa-IR" sz="2400" b="1" dirty="0"/>
              <a:t> 2. برنامه‌های پیش‌نیازی </a:t>
            </a:r>
            <a:r>
              <a:rPr lang="fa-IR" sz="2400" b="1" dirty="0" smtClean="0"/>
              <a:t>بهداشت </a:t>
            </a:r>
            <a:r>
              <a:rPr lang="fa-IR" sz="2400" b="1" dirty="0"/>
              <a:t>کارکنان، کنترل آفات، نگهداری تجهیزات، ایمنی آب و هوا </a:t>
            </a:r>
          </a:p>
          <a:p>
            <a:pPr algn="r" rtl="1"/>
            <a:r>
              <a:rPr lang="fa-IR" sz="2400" b="1" dirty="0"/>
              <a:t>3. تجزیه و تحلیل خطرات </a:t>
            </a:r>
            <a:r>
              <a:rPr lang="fa-IR" sz="2400" b="1" dirty="0" smtClean="0"/>
              <a:t>شناسایی </a:t>
            </a:r>
            <a:r>
              <a:rPr lang="fa-IR" sz="2400" b="1" dirty="0"/>
              <a:t>خطرات شیمیایی، فیزیکی، میکروبی تعیین </a:t>
            </a:r>
            <a:r>
              <a:rPr lang="fa-IR" sz="2400" b="1" dirty="0" smtClean="0"/>
              <a:t>و </a:t>
            </a:r>
            <a:r>
              <a:rPr lang="fa-IR" sz="2400" b="1" dirty="0"/>
              <a:t>اقدامات کنترلی</a:t>
            </a:r>
          </a:p>
          <a:p>
            <a:pPr algn="r" rtl="1"/>
            <a:r>
              <a:rPr lang="fa-IR" sz="2400" b="1" dirty="0"/>
              <a:t>4. پایش و بهبود مستمر ممیزی، بازنگری مدیریت، اصلاح </a:t>
            </a:r>
            <a:r>
              <a:rPr lang="fa-IR" sz="2400" b="1" dirty="0" smtClean="0"/>
              <a:t>انحرافات</a:t>
            </a:r>
            <a:endParaRPr lang="fa-IR" sz="2400" b="1" dirty="0"/>
          </a:p>
        </p:txBody>
      </p:sp>
    </p:spTree>
    <p:extLst>
      <p:ext uri="{BB962C8B-B14F-4D97-AF65-F5344CB8AC3E}">
        <p14:creationId xmlns:p14="http://schemas.microsoft.com/office/powerpoint/2010/main" val="2385716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FBF95-1D4C-474B-AE2B-06A57150CB99}"/>
              </a:ext>
            </a:extLst>
          </p:cNvPr>
          <p:cNvSpPr>
            <a:spLocks noGrp="1"/>
          </p:cNvSpPr>
          <p:nvPr>
            <p:ph type="title"/>
          </p:nvPr>
        </p:nvSpPr>
        <p:spPr/>
        <p:txBody>
          <a:bodyPr/>
          <a:lstStyle/>
          <a:p>
            <a:pPr algn="ctr"/>
            <a:r>
              <a:rPr lang="fa-IR" dirty="0"/>
              <a:t>کتابچه استاندارد ایزو 22000</a:t>
            </a:r>
            <a:endParaRPr lang="en-US" dirty="0"/>
          </a:p>
        </p:txBody>
      </p:sp>
      <p:pic>
        <p:nvPicPr>
          <p:cNvPr id="5" name="Content Placeholder 4">
            <a:extLst>
              <a:ext uri="{FF2B5EF4-FFF2-40B4-BE49-F238E27FC236}">
                <a16:creationId xmlns:a16="http://schemas.microsoft.com/office/drawing/2014/main" id="{1F79560C-85FB-4390-942D-55EF39FEC046}"/>
              </a:ext>
            </a:extLst>
          </p:cNvPr>
          <p:cNvPicPr>
            <a:picLocks noGrp="1" noChangeAspect="1"/>
          </p:cNvPicPr>
          <p:nvPr>
            <p:ph sz="quarter" idx="13"/>
          </p:nvPr>
        </p:nvPicPr>
        <p:blipFill>
          <a:blip r:embed="rId2"/>
          <a:stretch>
            <a:fillRect/>
          </a:stretch>
        </p:blipFill>
        <p:spPr>
          <a:xfrm rot="10800000">
            <a:off x="4641453" y="2063750"/>
            <a:ext cx="2483643" cy="3311525"/>
          </a:xfrm>
        </p:spPr>
      </p:pic>
    </p:spTree>
    <p:extLst>
      <p:ext uri="{BB962C8B-B14F-4D97-AF65-F5344CB8AC3E}">
        <p14:creationId xmlns:p14="http://schemas.microsoft.com/office/powerpoint/2010/main" val="823217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134E5-587B-4082-9110-26E95F8FEE6D}"/>
              </a:ext>
            </a:extLst>
          </p:cNvPr>
          <p:cNvSpPr>
            <a:spLocks noGrp="1"/>
          </p:cNvSpPr>
          <p:nvPr>
            <p:ph type="title"/>
          </p:nvPr>
        </p:nvSpPr>
        <p:spPr>
          <a:xfrm>
            <a:off x="685801" y="104504"/>
            <a:ext cx="10396882" cy="535576"/>
          </a:xfrm>
        </p:spPr>
        <p:txBody>
          <a:bodyPr>
            <a:normAutofit fontScale="90000"/>
          </a:bodyPr>
          <a:lstStyle/>
          <a:p>
            <a:pPr algn="ctr"/>
            <a:r>
              <a:rPr lang="fa-IR" dirty="0"/>
              <a:t>5001</a:t>
            </a:r>
            <a:endParaRPr lang="en-US" dirty="0"/>
          </a:p>
        </p:txBody>
      </p:sp>
      <p:sp>
        <p:nvSpPr>
          <p:cNvPr id="3" name="Content Placeholder 2">
            <a:extLst>
              <a:ext uri="{FF2B5EF4-FFF2-40B4-BE49-F238E27FC236}">
                <a16:creationId xmlns:a16="http://schemas.microsoft.com/office/drawing/2014/main" id="{8E17CAC3-9CBA-476D-BF54-DEF6DC47BC67}"/>
              </a:ext>
            </a:extLst>
          </p:cNvPr>
          <p:cNvSpPr>
            <a:spLocks noGrp="1"/>
          </p:cNvSpPr>
          <p:nvPr>
            <p:ph sz="quarter" idx="13"/>
          </p:nvPr>
        </p:nvSpPr>
        <p:spPr>
          <a:xfrm>
            <a:off x="687976" y="640080"/>
            <a:ext cx="10394707" cy="4846320"/>
          </a:xfrm>
        </p:spPr>
        <p:txBody>
          <a:bodyPr>
            <a:noAutofit/>
          </a:bodyPr>
          <a:lstStyle/>
          <a:p>
            <a:pPr algn="r" rtl="1">
              <a:lnSpc>
                <a:spcPct val="150000"/>
              </a:lnSpc>
            </a:pPr>
            <a:r>
              <a:rPr lang="fa-IR" b="1" dirty="0">
                <a:solidFill>
                  <a:srgbClr val="FF0000"/>
                </a:solidFill>
              </a:rPr>
              <a:t> </a:t>
            </a:r>
            <a:r>
              <a:rPr lang="en-US" b="1" dirty="0">
                <a:solidFill>
                  <a:srgbClr val="FF0000"/>
                </a:solidFill>
              </a:rPr>
              <a:t>ISO 50001 – </a:t>
            </a:r>
            <a:r>
              <a:rPr lang="fa-IR" b="1" dirty="0">
                <a:solidFill>
                  <a:srgbClr val="FF0000"/>
                </a:solidFill>
              </a:rPr>
              <a:t>سیستم مدیریت انرژی (</a:t>
            </a:r>
            <a:r>
              <a:rPr lang="en-US" b="1" dirty="0" err="1">
                <a:solidFill>
                  <a:srgbClr val="FF0000"/>
                </a:solidFill>
              </a:rPr>
              <a:t>EnMS</a:t>
            </a:r>
            <a:r>
              <a:rPr lang="fa-IR" b="1" dirty="0">
                <a:solidFill>
                  <a:srgbClr val="FF0000"/>
                </a:solidFill>
              </a:rPr>
              <a:t>)</a:t>
            </a:r>
            <a:r>
              <a:rPr lang="en-US" b="1" dirty="0">
                <a:solidFill>
                  <a:srgbClr val="FF0000"/>
                </a:solidFill>
              </a:rPr>
              <a:t> </a:t>
            </a:r>
            <a:r>
              <a:rPr lang="fa-IR" b="1" dirty="0">
                <a:solidFill>
                  <a:srgbClr val="FF0000"/>
                </a:solidFill>
              </a:rPr>
              <a:t>تعریف کلی: </a:t>
            </a:r>
          </a:p>
          <a:p>
            <a:pPr algn="r" rtl="1">
              <a:lnSpc>
                <a:spcPct val="150000"/>
              </a:lnSpc>
            </a:pPr>
            <a:r>
              <a:rPr lang="en-US" b="1" dirty="0"/>
              <a:t>ISO 50001 </a:t>
            </a:r>
            <a:r>
              <a:rPr lang="fa-IR" b="1" dirty="0"/>
              <a:t>استاندارد بین‌المللی برای طراحی و پیاده‌سازی سیستم مدیریت انرژی است. این استاندارد به سازمان‌ها کمک می‌کند تا مصرف انرژی را پایش، کنترل و بهینه‌سازی کنند و به کاهش هزینه‌ها و کاهش گازهای گلخانه‌ای برسند.</a:t>
            </a:r>
          </a:p>
          <a:p>
            <a:pPr algn="r" rtl="1">
              <a:lnSpc>
                <a:spcPct val="150000"/>
              </a:lnSpc>
            </a:pPr>
            <a:r>
              <a:rPr lang="fa-IR" b="1" dirty="0">
                <a:solidFill>
                  <a:srgbClr val="FF0000"/>
                </a:solidFill>
              </a:rPr>
              <a:t>اصول کلیدی </a:t>
            </a:r>
            <a:r>
              <a:rPr lang="en-US" b="1" dirty="0">
                <a:solidFill>
                  <a:srgbClr val="FF0000"/>
                </a:solidFill>
              </a:rPr>
              <a:t>ISO 50001</a:t>
            </a:r>
            <a:r>
              <a:rPr lang="fa-IR" b="1" dirty="0">
                <a:solidFill>
                  <a:srgbClr val="FF0000"/>
                </a:solidFill>
              </a:rPr>
              <a:t> :</a:t>
            </a:r>
          </a:p>
          <a:p>
            <a:pPr algn="r" rtl="1">
              <a:lnSpc>
                <a:spcPct val="150000"/>
              </a:lnSpc>
            </a:pPr>
            <a:r>
              <a:rPr lang="fa-IR" b="1" dirty="0"/>
              <a:t>1.پایش مصرف انرژی (برق، بخار، گاز، آب داغ</a:t>
            </a:r>
            <a:r>
              <a:rPr lang="fa-IR" b="1" dirty="0" smtClean="0"/>
              <a:t>)</a:t>
            </a:r>
          </a:p>
          <a:p>
            <a:pPr algn="r" rtl="1">
              <a:lnSpc>
                <a:spcPct val="150000"/>
              </a:lnSpc>
            </a:pPr>
            <a:r>
              <a:rPr lang="fa-IR" b="1" dirty="0" smtClean="0"/>
              <a:t> </a:t>
            </a:r>
            <a:r>
              <a:rPr lang="fa-IR" b="1" dirty="0"/>
              <a:t>2. شناسایی فرصت‌های صرفه‌جویی </a:t>
            </a:r>
            <a:r>
              <a:rPr lang="fa-IR" b="1" dirty="0" smtClean="0"/>
              <a:t>انرژی</a:t>
            </a:r>
          </a:p>
          <a:p>
            <a:pPr algn="r" rtl="1">
              <a:lnSpc>
                <a:spcPct val="150000"/>
              </a:lnSpc>
            </a:pPr>
            <a:r>
              <a:rPr lang="fa-IR" b="1" dirty="0" smtClean="0"/>
              <a:t> </a:t>
            </a:r>
            <a:r>
              <a:rPr lang="fa-IR" b="1" dirty="0"/>
              <a:t>3. تعیین شاخص‌های عملکرد </a:t>
            </a:r>
            <a:r>
              <a:rPr lang="fa-IR" b="1" dirty="0" smtClean="0"/>
              <a:t>انرژی</a:t>
            </a:r>
          </a:p>
          <a:p>
            <a:pPr algn="r" rtl="1">
              <a:lnSpc>
                <a:spcPct val="150000"/>
              </a:lnSpc>
            </a:pPr>
            <a:r>
              <a:rPr lang="fa-IR" b="1" dirty="0" smtClean="0"/>
              <a:t>4</a:t>
            </a:r>
            <a:r>
              <a:rPr lang="en-US" b="1" dirty="0" smtClean="0"/>
              <a:t>. </a:t>
            </a:r>
            <a:r>
              <a:rPr lang="fa-IR" b="1" dirty="0"/>
              <a:t>استفاده از داده‌ها برای </a:t>
            </a:r>
            <a:r>
              <a:rPr lang="fa-IR" b="1" dirty="0" smtClean="0"/>
              <a:t>تصمیم‌گیری</a:t>
            </a:r>
          </a:p>
          <a:p>
            <a:pPr algn="r" rtl="1">
              <a:lnSpc>
                <a:spcPct val="150000"/>
              </a:lnSpc>
            </a:pPr>
            <a:r>
              <a:rPr lang="fa-IR" b="1" dirty="0" smtClean="0"/>
              <a:t> </a:t>
            </a:r>
            <a:r>
              <a:rPr lang="fa-IR" b="1" dirty="0"/>
              <a:t>5. بهبود مستمر کارایی انرژی </a:t>
            </a:r>
            <a:endParaRPr lang="en-US" b="1" dirty="0"/>
          </a:p>
        </p:txBody>
      </p:sp>
    </p:spTree>
    <p:extLst>
      <p:ext uri="{BB962C8B-B14F-4D97-AF65-F5344CB8AC3E}">
        <p14:creationId xmlns:p14="http://schemas.microsoft.com/office/powerpoint/2010/main" val="251666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F1EE3-D773-4D4F-8482-BFA56EDA5DFA}"/>
              </a:ext>
            </a:extLst>
          </p:cNvPr>
          <p:cNvSpPr>
            <a:spLocks noGrp="1"/>
          </p:cNvSpPr>
          <p:nvPr>
            <p:ph type="title"/>
          </p:nvPr>
        </p:nvSpPr>
        <p:spPr>
          <a:xfrm>
            <a:off x="685801" y="143692"/>
            <a:ext cx="10396882" cy="809897"/>
          </a:xfrm>
        </p:spPr>
        <p:txBody>
          <a:bodyPr>
            <a:normAutofit fontScale="90000"/>
          </a:bodyPr>
          <a:lstStyle/>
          <a:p>
            <a:pPr algn="ctr"/>
            <a:r>
              <a:rPr lang="fa-IR" dirty="0"/>
              <a:t>5001</a:t>
            </a:r>
            <a:endParaRPr lang="en-US" dirty="0"/>
          </a:p>
        </p:txBody>
      </p:sp>
      <p:sp>
        <p:nvSpPr>
          <p:cNvPr id="3" name="Content Placeholder 2">
            <a:extLst>
              <a:ext uri="{FF2B5EF4-FFF2-40B4-BE49-F238E27FC236}">
                <a16:creationId xmlns:a16="http://schemas.microsoft.com/office/drawing/2014/main" id="{86891855-2B5C-46D0-B3F9-C353138D3CF9}"/>
              </a:ext>
            </a:extLst>
          </p:cNvPr>
          <p:cNvSpPr>
            <a:spLocks noGrp="1"/>
          </p:cNvSpPr>
          <p:nvPr>
            <p:ph sz="quarter" idx="13"/>
          </p:nvPr>
        </p:nvSpPr>
        <p:spPr>
          <a:xfrm>
            <a:off x="685800" y="953590"/>
            <a:ext cx="10394707" cy="4420996"/>
          </a:xfrm>
        </p:spPr>
        <p:txBody>
          <a:bodyPr>
            <a:normAutofit/>
          </a:bodyPr>
          <a:lstStyle/>
          <a:p>
            <a:pPr algn="r" rtl="1">
              <a:lnSpc>
                <a:spcPct val="150000"/>
              </a:lnSpc>
            </a:pPr>
            <a:r>
              <a:rPr lang="fa-IR" sz="2400" b="1" dirty="0">
                <a:solidFill>
                  <a:srgbClr val="FF0000"/>
                </a:solidFill>
              </a:rPr>
              <a:t>الزامات اصلی </a:t>
            </a:r>
            <a:r>
              <a:rPr lang="en-US" sz="2400" b="1" dirty="0">
                <a:solidFill>
                  <a:srgbClr val="FF0000"/>
                </a:solidFill>
              </a:rPr>
              <a:t>ISO 50001</a:t>
            </a:r>
            <a:r>
              <a:rPr lang="fa-IR" sz="2400" b="1" dirty="0">
                <a:solidFill>
                  <a:srgbClr val="FF0000"/>
                </a:solidFill>
              </a:rPr>
              <a:t>: </a:t>
            </a:r>
          </a:p>
          <a:p>
            <a:pPr algn="r" rtl="1">
              <a:lnSpc>
                <a:spcPct val="150000"/>
              </a:lnSpc>
            </a:pPr>
            <a:r>
              <a:rPr lang="fa-IR" sz="2400" b="1" dirty="0"/>
              <a:t>تعیین خط‌مشی انرژی و اهداف بهینه‌سازی تحلیل مصرف و شناسایی نقاط پرت انرژی تدوین شاخص‌های عملکرد انرژی برای هر واحد (مثلاً توربین، مشعل، کمپرسور) آموزش کارکنان و اپراتورها برای صرفه‌جویی </a:t>
            </a:r>
            <a:r>
              <a:rPr lang="fa-IR" sz="2400" b="1" dirty="0" smtClean="0"/>
              <a:t>انرژی، </a:t>
            </a:r>
            <a:r>
              <a:rPr lang="fa-IR" sz="2400" b="1" dirty="0"/>
              <a:t>بررسی و بهبود پروژه‌های کاهش </a:t>
            </a:r>
            <a:r>
              <a:rPr lang="fa-IR" sz="2400" b="1" dirty="0" smtClean="0"/>
              <a:t>مصرف</a:t>
            </a:r>
            <a:endParaRPr lang="fa-IR" sz="2400" b="1" dirty="0"/>
          </a:p>
        </p:txBody>
      </p:sp>
    </p:spTree>
    <p:extLst>
      <p:ext uri="{BB962C8B-B14F-4D97-AF65-F5344CB8AC3E}">
        <p14:creationId xmlns:p14="http://schemas.microsoft.com/office/powerpoint/2010/main" val="4096658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4011B-D340-48D0-AD99-DD5F0949C559}"/>
              </a:ext>
            </a:extLst>
          </p:cNvPr>
          <p:cNvSpPr>
            <a:spLocks noGrp="1"/>
          </p:cNvSpPr>
          <p:nvPr>
            <p:ph type="title"/>
          </p:nvPr>
        </p:nvSpPr>
        <p:spPr>
          <a:xfrm>
            <a:off x="685801" y="235132"/>
            <a:ext cx="10396882" cy="836022"/>
          </a:xfrm>
        </p:spPr>
        <p:txBody>
          <a:bodyPr/>
          <a:lstStyle/>
          <a:p>
            <a:pPr algn="ctr"/>
            <a:r>
              <a:rPr lang="fa-IR" dirty="0"/>
              <a:t>5001</a:t>
            </a:r>
            <a:endParaRPr lang="en-US" dirty="0"/>
          </a:p>
        </p:txBody>
      </p:sp>
      <p:sp>
        <p:nvSpPr>
          <p:cNvPr id="3" name="Content Placeholder 2">
            <a:extLst>
              <a:ext uri="{FF2B5EF4-FFF2-40B4-BE49-F238E27FC236}">
                <a16:creationId xmlns:a16="http://schemas.microsoft.com/office/drawing/2014/main" id="{5568E135-3098-4F0E-B70A-154984E5C544}"/>
              </a:ext>
            </a:extLst>
          </p:cNvPr>
          <p:cNvSpPr>
            <a:spLocks noGrp="1"/>
          </p:cNvSpPr>
          <p:nvPr>
            <p:ph sz="quarter" idx="13"/>
          </p:nvPr>
        </p:nvSpPr>
        <p:spPr>
          <a:xfrm>
            <a:off x="685800" y="1071154"/>
            <a:ext cx="10394707" cy="4303431"/>
          </a:xfrm>
        </p:spPr>
        <p:txBody>
          <a:bodyPr>
            <a:normAutofit/>
          </a:bodyPr>
          <a:lstStyle/>
          <a:p>
            <a:pPr algn="r" rtl="1"/>
            <a:r>
              <a:rPr lang="fa-IR" sz="2400" b="1" dirty="0">
                <a:solidFill>
                  <a:srgbClr val="FF0000"/>
                </a:solidFill>
              </a:rPr>
              <a:t>مزایای  </a:t>
            </a:r>
            <a:r>
              <a:rPr lang="en-US" sz="2400" b="1" dirty="0">
                <a:solidFill>
                  <a:srgbClr val="FF0000"/>
                </a:solidFill>
              </a:rPr>
              <a:t>ISO 50001 </a:t>
            </a:r>
            <a:r>
              <a:rPr lang="fa-IR" sz="2400" b="1" dirty="0">
                <a:solidFill>
                  <a:srgbClr val="FF0000"/>
                </a:solidFill>
              </a:rPr>
              <a:t> :</a:t>
            </a:r>
          </a:p>
          <a:p>
            <a:pPr algn="r" rtl="1"/>
            <a:r>
              <a:rPr lang="fa-IR" sz="2400" b="1" dirty="0"/>
              <a:t>کاهش هزینه‌های انرژی و بهره‌وری بالاتر کاهش ردپای کربن و آلاینده‌ها انطباق با سیاست‌های اقلیمی جهانی جذب سرمایه‌گذاران علاقه‌مند به انرژی پاک </a:t>
            </a:r>
            <a:endParaRPr lang="en-US" sz="2400" b="1" dirty="0"/>
          </a:p>
        </p:txBody>
      </p:sp>
    </p:spTree>
    <p:extLst>
      <p:ext uri="{BB962C8B-B14F-4D97-AF65-F5344CB8AC3E}">
        <p14:creationId xmlns:p14="http://schemas.microsoft.com/office/powerpoint/2010/main" val="3025222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13509"/>
            <a:ext cx="10396882" cy="1136467"/>
          </a:xfrm>
        </p:spPr>
        <p:txBody>
          <a:bodyPr>
            <a:normAutofit fontScale="90000"/>
          </a:bodyPr>
          <a:lstStyle/>
          <a:p>
            <a:pPr algn="ctr"/>
            <a:r>
              <a:rPr lang="fa-IR" dirty="0"/>
              <a:t>تولد سازمان ایزو</a:t>
            </a:r>
            <a:br>
              <a:rPr lang="fa-IR" dirty="0"/>
            </a:br>
            <a:endParaRPr lang="en-US" dirty="0"/>
          </a:p>
        </p:txBody>
      </p:sp>
      <p:sp>
        <p:nvSpPr>
          <p:cNvPr id="3" name="Content Placeholder 2"/>
          <p:cNvSpPr>
            <a:spLocks noGrp="1"/>
          </p:cNvSpPr>
          <p:nvPr>
            <p:ph sz="quarter" idx="13"/>
          </p:nvPr>
        </p:nvSpPr>
        <p:spPr>
          <a:xfrm>
            <a:off x="685800" y="1071154"/>
            <a:ext cx="10394707" cy="4303431"/>
          </a:xfrm>
        </p:spPr>
        <p:txBody>
          <a:bodyPr>
            <a:normAutofit/>
          </a:bodyPr>
          <a:lstStyle/>
          <a:p>
            <a:pPr algn="just" rtl="1">
              <a:lnSpc>
                <a:spcPct val="200000"/>
              </a:lnSpc>
            </a:pPr>
            <a:r>
              <a:rPr lang="fa-IR" sz="2400" b="1" dirty="0" smtClean="0"/>
              <a:t>در </a:t>
            </a:r>
            <a:r>
              <a:rPr lang="fa-IR" sz="2400" b="1" dirty="0"/>
              <a:t>سال ۱۹۴۶ میلادی، ۶۵ نماینده از ۲۵ کشور بزرگ جهان در موسسه مهندسان راه و ساختمان شهر لندن گرد هم آمدند و پس از اجماع نظر به این نتیجه رسیدند که یک سازمان بین‌المللی جدید بنا کنند تا به سهولت همکاری‌ها و تجارت‌های بین‌المللی کمک کند و موجب یکپارچگی استانداردهای صنعتی تمام کشورهای جهان شود. در نهایت این سازمان جدید توانست در سال ۱۹۴۷ میلادی با ۶۷ کمیته فنی شروع به فعالیت کند و از آن زمان ۲۳۰۶۴ استاندارد بین‌المللی وضع کرده است.</a:t>
            </a:r>
          </a:p>
          <a:p>
            <a:endParaRPr lang="en-US" dirty="0"/>
          </a:p>
        </p:txBody>
      </p:sp>
    </p:spTree>
    <p:extLst>
      <p:ext uri="{BB962C8B-B14F-4D97-AF65-F5344CB8AC3E}">
        <p14:creationId xmlns:p14="http://schemas.microsoft.com/office/powerpoint/2010/main" val="4141378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D6BAA-4CDB-4982-9F0A-97568295BA39}"/>
              </a:ext>
            </a:extLst>
          </p:cNvPr>
          <p:cNvSpPr>
            <a:spLocks noGrp="1"/>
          </p:cNvSpPr>
          <p:nvPr>
            <p:ph type="title"/>
          </p:nvPr>
        </p:nvSpPr>
        <p:spPr/>
        <p:txBody>
          <a:bodyPr/>
          <a:lstStyle/>
          <a:p>
            <a:pPr algn="ctr"/>
            <a:r>
              <a:rPr lang="fa-IR" dirty="0"/>
              <a:t>کتابچه ایزو 5001</a:t>
            </a:r>
            <a:endParaRPr lang="en-US" dirty="0"/>
          </a:p>
        </p:txBody>
      </p:sp>
      <p:pic>
        <p:nvPicPr>
          <p:cNvPr id="5" name="Content Placeholder 4">
            <a:extLst>
              <a:ext uri="{FF2B5EF4-FFF2-40B4-BE49-F238E27FC236}">
                <a16:creationId xmlns:a16="http://schemas.microsoft.com/office/drawing/2014/main" id="{EC489CFC-ABF0-4656-8FB5-69D9B1563F66}"/>
              </a:ext>
            </a:extLst>
          </p:cNvPr>
          <p:cNvPicPr>
            <a:picLocks noGrp="1" noChangeAspect="1"/>
          </p:cNvPicPr>
          <p:nvPr>
            <p:ph sz="quarter" idx="13"/>
          </p:nvPr>
        </p:nvPicPr>
        <p:blipFill>
          <a:blip r:embed="rId2"/>
          <a:stretch>
            <a:fillRect/>
          </a:stretch>
        </p:blipFill>
        <p:spPr>
          <a:xfrm rot="10800000">
            <a:off x="4641453" y="2063750"/>
            <a:ext cx="2483643" cy="3311525"/>
          </a:xfrm>
        </p:spPr>
      </p:pic>
    </p:spTree>
    <p:extLst>
      <p:ext uri="{BB962C8B-B14F-4D97-AF65-F5344CB8AC3E}">
        <p14:creationId xmlns:p14="http://schemas.microsoft.com/office/powerpoint/2010/main" val="1876451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3ECACB-6CBD-4712-BB0C-233DFC6A7C1B}"/>
              </a:ext>
            </a:extLst>
          </p:cNvPr>
          <p:cNvSpPr txBox="1"/>
          <p:nvPr/>
        </p:nvSpPr>
        <p:spPr>
          <a:xfrm>
            <a:off x="896470" y="2554940"/>
            <a:ext cx="9565342" cy="830997"/>
          </a:xfrm>
          <a:prstGeom prst="rect">
            <a:avLst/>
          </a:prstGeom>
          <a:noFill/>
        </p:spPr>
        <p:txBody>
          <a:bodyPr wrap="square" rtlCol="0">
            <a:spAutoFit/>
          </a:bodyPr>
          <a:lstStyle/>
          <a:p>
            <a:pPr algn="ctr"/>
            <a:r>
              <a:rPr lang="fa-IR" sz="4800" dirty="0">
                <a:solidFill>
                  <a:srgbClr val="FF0000"/>
                </a:solidFill>
              </a:rPr>
              <a:t>پایان</a:t>
            </a:r>
            <a:endParaRPr lang="en-US" sz="4800" dirty="0">
              <a:solidFill>
                <a:srgbClr val="FF0000"/>
              </a:solidFill>
            </a:endParaRPr>
          </a:p>
        </p:txBody>
      </p:sp>
    </p:spTree>
    <p:extLst>
      <p:ext uri="{BB962C8B-B14F-4D97-AF65-F5344CB8AC3E}">
        <p14:creationId xmlns:p14="http://schemas.microsoft.com/office/powerpoint/2010/main" val="1976129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273" y="143692"/>
            <a:ext cx="10192233" cy="1436914"/>
          </a:xfrm>
        </p:spPr>
        <p:txBody>
          <a:bodyPr>
            <a:normAutofit fontScale="90000"/>
          </a:bodyPr>
          <a:lstStyle/>
          <a:p>
            <a:pPr algn="ctr"/>
            <a:r>
              <a:rPr lang="fa-IR" dirty="0"/>
              <a:t>اولین دبیرخانه مرکزی</a:t>
            </a:r>
            <a:br>
              <a:rPr lang="fa-IR" dirty="0"/>
            </a:br>
            <a:endParaRPr lang="en-US" dirty="0"/>
          </a:p>
        </p:txBody>
      </p:sp>
      <p:sp>
        <p:nvSpPr>
          <p:cNvPr id="3" name="Content Placeholder 2"/>
          <p:cNvSpPr>
            <a:spLocks noGrp="1"/>
          </p:cNvSpPr>
          <p:nvPr>
            <p:ph sz="quarter" idx="13"/>
          </p:nvPr>
        </p:nvSpPr>
        <p:spPr>
          <a:xfrm>
            <a:off x="685800" y="1045030"/>
            <a:ext cx="10394707" cy="4329556"/>
          </a:xfrm>
        </p:spPr>
        <p:txBody>
          <a:bodyPr/>
          <a:lstStyle/>
          <a:p>
            <a:pPr algn="just" rtl="1">
              <a:lnSpc>
                <a:spcPct val="150000"/>
              </a:lnSpc>
            </a:pPr>
            <a:r>
              <a:rPr lang="fa-IR" sz="2400" b="1" dirty="0" smtClean="0"/>
              <a:t>دبیرخانه </a:t>
            </a:r>
            <a:r>
              <a:rPr lang="fa-IR" sz="2400" b="1" dirty="0"/>
              <a:t>مرکزی ایزو در شهر ژنو سوئیس واقع شده و تقریبا ۱۶۰ نفر به صورت تمام وقت در آن مشغول کار هستند. اما بر اساس تاریخچه استاندارد ایزو، اولین دفتر این سازمان در یک خانه خصوصی در ژنو واقع شده بود و در سال ۱۹۵۰ حدودا ۵ نفر در این دبیرخانه مرکزی فعالیت می‌کردند. در سال ۱۹۵۱ میلادی بود که اولین استاندارد ایزو که آن زمان با عنوان توصیه شناخته می‌شدند،‌ در خصوص طول سنجی صنعتی منتشر شد.</a:t>
            </a:r>
          </a:p>
          <a:p>
            <a:endParaRPr lang="en-US" dirty="0"/>
          </a:p>
        </p:txBody>
      </p:sp>
    </p:spTree>
    <p:extLst>
      <p:ext uri="{BB962C8B-B14F-4D97-AF65-F5344CB8AC3E}">
        <p14:creationId xmlns:p14="http://schemas.microsoft.com/office/powerpoint/2010/main" val="3699457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48640"/>
            <a:ext cx="10396882" cy="783771"/>
          </a:xfrm>
        </p:spPr>
        <p:txBody>
          <a:bodyPr>
            <a:normAutofit fontScale="90000"/>
          </a:bodyPr>
          <a:lstStyle/>
          <a:p>
            <a:pPr algn="ctr"/>
            <a:r>
              <a:rPr lang="fa-IR" dirty="0"/>
              <a:t>سیستم اندازه‌گیری جامع بین‌المللی</a:t>
            </a:r>
            <a:br>
              <a:rPr lang="fa-IR" dirty="0"/>
            </a:br>
            <a:endParaRPr lang="en-US" dirty="0"/>
          </a:p>
        </p:txBody>
      </p:sp>
      <p:sp>
        <p:nvSpPr>
          <p:cNvPr id="3" name="Content Placeholder 2"/>
          <p:cNvSpPr>
            <a:spLocks noGrp="1"/>
          </p:cNvSpPr>
          <p:nvPr>
            <p:ph sz="quarter" idx="13"/>
          </p:nvPr>
        </p:nvSpPr>
        <p:spPr>
          <a:xfrm>
            <a:off x="685800" y="1698172"/>
            <a:ext cx="10394707" cy="3676414"/>
          </a:xfrm>
        </p:spPr>
        <p:txBody>
          <a:bodyPr/>
          <a:lstStyle/>
          <a:p>
            <a:pPr algn="just" rtl="1">
              <a:lnSpc>
                <a:spcPct val="150000"/>
              </a:lnSpc>
            </a:pPr>
            <a:r>
              <a:rPr lang="fa-IR" sz="2400" b="1" dirty="0" smtClean="0"/>
              <a:t>۳۱ </a:t>
            </a:r>
            <a:r>
              <a:rPr lang="fa-IR" sz="2400" b="1" dirty="0"/>
              <a:t>استاندارد واحد توسط این سازمان منتشر شد. این ۳۱ استاندارد بر مبنای سیستم بین‌المللی واحدها شکل گرفته بودند و برای هر کمیتی یک واحد تعیین شد. به عنوان مثال تصمیم گرفتند که واحد مصوب برای مسافت، متر و برای زمان، ثانیه باشد. پس به این نتیجه می‌رسیم که از همان ابتدا هدف سازمان ایزو، دستیابی به یک سیستم اندازه‌گیری یکنواخت جهانی بود. در حال حاضر ایزو ۸۰۰۰ این واحدها و نحوه استفاده از آن‌ها را مشخص می‌کند</a:t>
            </a:r>
            <a:r>
              <a:rPr lang="fa-IR" dirty="0"/>
              <a:t>.</a:t>
            </a:r>
          </a:p>
          <a:p>
            <a:endParaRPr lang="en-US" dirty="0"/>
          </a:p>
        </p:txBody>
      </p:sp>
    </p:spTree>
    <p:extLst>
      <p:ext uri="{BB962C8B-B14F-4D97-AF65-F5344CB8AC3E}">
        <p14:creationId xmlns:p14="http://schemas.microsoft.com/office/powerpoint/2010/main" val="1045774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E439D-479B-4B37-B4D0-95821A562E2F}"/>
              </a:ext>
            </a:extLst>
          </p:cNvPr>
          <p:cNvSpPr>
            <a:spLocks noGrp="1"/>
          </p:cNvSpPr>
          <p:nvPr>
            <p:ph type="title"/>
          </p:nvPr>
        </p:nvSpPr>
        <p:spPr/>
        <p:txBody>
          <a:bodyPr/>
          <a:lstStyle/>
          <a:p>
            <a:pPr algn="ctr"/>
            <a:r>
              <a:rPr lang="fa-IR" dirty="0"/>
              <a:t>ایزو14000</a:t>
            </a:r>
            <a:endParaRPr lang="en-US" dirty="0"/>
          </a:p>
        </p:txBody>
      </p:sp>
      <p:sp>
        <p:nvSpPr>
          <p:cNvPr id="3" name="Content Placeholder 2">
            <a:extLst>
              <a:ext uri="{FF2B5EF4-FFF2-40B4-BE49-F238E27FC236}">
                <a16:creationId xmlns:a16="http://schemas.microsoft.com/office/drawing/2014/main" id="{FC68FE9F-456C-412C-BC8C-41F06B4F753C}"/>
              </a:ext>
            </a:extLst>
          </p:cNvPr>
          <p:cNvSpPr>
            <a:spLocks noGrp="1"/>
          </p:cNvSpPr>
          <p:nvPr>
            <p:ph sz="quarter" idx="13"/>
          </p:nvPr>
        </p:nvSpPr>
        <p:spPr>
          <a:xfrm>
            <a:off x="685800" y="1622612"/>
            <a:ext cx="10394707" cy="4061012"/>
          </a:xfrm>
        </p:spPr>
        <p:txBody>
          <a:bodyPr>
            <a:normAutofit fontScale="85000" lnSpcReduction="20000"/>
          </a:bodyPr>
          <a:lstStyle/>
          <a:p>
            <a:pPr algn="r" rtl="1"/>
            <a:r>
              <a:rPr lang="fa-IR" dirty="0">
                <a:solidFill>
                  <a:srgbClr val="FF0000"/>
                </a:solidFill>
              </a:rPr>
              <a:t>تعریف کلی: </a:t>
            </a:r>
            <a:r>
              <a:rPr lang="en-US" dirty="0">
                <a:solidFill>
                  <a:srgbClr val="FF0000"/>
                </a:solidFill>
              </a:rPr>
              <a:t>ISO 14000 </a:t>
            </a:r>
            <a:endParaRPr lang="fa-IR" dirty="0">
              <a:solidFill>
                <a:srgbClr val="FF0000"/>
              </a:solidFill>
            </a:endParaRPr>
          </a:p>
          <a:p>
            <a:pPr algn="r" rtl="1"/>
            <a:r>
              <a:rPr lang="fa-IR" dirty="0"/>
              <a:t>مجموعه‌ای از استانداردهای بین‌المللی در حوزه مدیریت زیست‌محیطی است. معروف‌ترین عضو این خانواده، </a:t>
            </a:r>
            <a:r>
              <a:rPr lang="en-US" dirty="0"/>
              <a:t>ISO 14001 </a:t>
            </a:r>
            <a:r>
              <a:rPr lang="fa-IR" dirty="0"/>
              <a:t>است </a:t>
            </a:r>
            <a:r>
              <a:rPr lang="en-US" dirty="0" smtClean="0"/>
              <a:t>.</a:t>
            </a:r>
            <a:r>
              <a:rPr lang="fa-IR" dirty="0" smtClean="0"/>
              <a:t>اما </a:t>
            </a:r>
            <a:r>
              <a:rPr lang="en-US" dirty="0"/>
              <a:t>ISO 14000 </a:t>
            </a:r>
            <a:r>
              <a:rPr lang="fa-IR" dirty="0"/>
              <a:t>شامل راهنماها و الزامات دیگر هم می‌شود که برای پایش اثرات زیست‌محیطی، کاهش آلودگی، بهبود تعامل با محیط‌زیست کاربرد دارند. </a:t>
            </a:r>
          </a:p>
          <a:p>
            <a:pPr algn="r" rtl="1"/>
            <a:r>
              <a:rPr lang="fa-IR" dirty="0">
                <a:solidFill>
                  <a:srgbClr val="FF0000"/>
                </a:solidFill>
              </a:rPr>
              <a:t>اعضای مهم خانواده </a:t>
            </a:r>
            <a:r>
              <a:rPr lang="en-US" dirty="0">
                <a:solidFill>
                  <a:srgbClr val="FF0000"/>
                </a:solidFill>
              </a:rPr>
              <a:t>ISO 14000</a:t>
            </a:r>
            <a:r>
              <a:rPr lang="fa-IR" dirty="0">
                <a:solidFill>
                  <a:srgbClr val="FF0000"/>
                </a:solidFill>
              </a:rPr>
              <a:t>:</a:t>
            </a:r>
          </a:p>
          <a:p>
            <a:pPr algn="r" rtl="1"/>
            <a:r>
              <a:rPr lang="en-US" dirty="0"/>
              <a:t>ISO 14001 </a:t>
            </a:r>
            <a:r>
              <a:rPr lang="fa-IR" dirty="0"/>
              <a:t>سیستم مدیریت محیط‌زیست (اصلی و قابل گواهی‌دهی)</a:t>
            </a:r>
          </a:p>
          <a:p>
            <a:pPr algn="r" rtl="1"/>
            <a:r>
              <a:rPr lang="fa-IR" dirty="0"/>
              <a:t> </a:t>
            </a:r>
            <a:r>
              <a:rPr lang="en-US" dirty="0"/>
              <a:t>ISO 14004 </a:t>
            </a:r>
            <a:r>
              <a:rPr lang="fa-IR" dirty="0"/>
              <a:t>راهنمای پیاده‌سازی سیستم مدیریت محیط‌زیست</a:t>
            </a:r>
          </a:p>
          <a:p>
            <a:pPr algn="r" rtl="1"/>
            <a:r>
              <a:rPr lang="fa-IR" dirty="0"/>
              <a:t> </a:t>
            </a:r>
            <a:r>
              <a:rPr lang="en-US" dirty="0"/>
              <a:t>ISO 14031 </a:t>
            </a:r>
            <a:r>
              <a:rPr lang="fa-IR" dirty="0"/>
              <a:t>ارزیابی عملکرد زیست‌محیطی (</a:t>
            </a:r>
            <a:r>
              <a:rPr lang="en-US" dirty="0"/>
              <a:t>EPE </a:t>
            </a:r>
            <a:r>
              <a:rPr lang="fa-IR" dirty="0"/>
              <a:t>)</a:t>
            </a:r>
          </a:p>
          <a:p>
            <a:pPr algn="r" rtl="1"/>
            <a:r>
              <a:rPr lang="en-US" dirty="0"/>
              <a:t>ISO 14044 </a:t>
            </a:r>
            <a:r>
              <a:rPr lang="fa-IR" dirty="0"/>
              <a:t>ارزیابی چرخه عمر محصول</a:t>
            </a:r>
          </a:p>
          <a:p>
            <a:pPr algn="r" rtl="1"/>
            <a:r>
              <a:rPr lang="fa-IR" dirty="0"/>
              <a:t> (</a:t>
            </a:r>
            <a:r>
              <a:rPr lang="en-US" dirty="0"/>
              <a:t>LCA</a:t>
            </a:r>
            <a:r>
              <a:rPr lang="fa-IR" dirty="0"/>
              <a:t>)</a:t>
            </a:r>
            <a:r>
              <a:rPr lang="en-US" dirty="0"/>
              <a:t>ISO 14064 </a:t>
            </a:r>
            <a:r>
              <a:rPr lang="fa-IR" dirty="0"/>
              <a:t>اندازه‌گیری و گزارش گازهای گلخانه‌ای</a:t>
            </a:r>
          </a:p>
          <a:p>
            <a:pPr algn="r" rtl="1"/>
            <a:r>
              <a:rPr lang="fa-IR" dirty="0"/>
              <a:t> </a:t>
            </a:r>
            <a:r>
              <a:rPr lang="en-US" dirty="0"/>
              <a:t>ISO 14046 </a:t>
            </a:r>
            <a:r>
              <a:rPr lang="fa-IR" dirty="0"/>
              <a:t>مدیریت مصرف و ردپای آب</a:t>
            </a:r>
            <a:endParaRPr lang="en-US" dirty="0"/>
          </a:p>
        </p:txBody>
      </p:sp>
    </p:spTree>
    <p:extLst>
      <p:ext uri="{BB962C8B-B14F-4D97-AF65-F5344CB8AC3E}">
        <p14:creationId xmlns:p14="http://schemas.microsoft.com/office/powerpoint/2010/main" val="2357877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9E3D0-D394-4110-B8E3-1FA877FB5FD2}"/>
              </a:ext>
            </a:extLst>
          </p:cNvPr>
          <p:cNvSpPr>
            <a:spLocks noGrp="1"/>
          </p:cNvSpPr>
          <p:nvPr>
            <p:ph type="title"/>
          </p:nvPr>
        </p:nvSpPr>
        <p:spPr>
          <a:xfrm>
            <a:off x="685801" y="182881"/>
            <a:ext cx="10396882" cy="1188720"/>
          </a:xfrm>
        </p:spPr>
        <p:txBody>
          <a:bodyPr/>
          <a:lstStyle/>
          <a:p>
            <a:pPr algn="ctr"/>
            <a:r>
              <a:rPr lang="fa-IR" dirty="0"/>
              <a:t>ایزو 14001</a:t>
            </a:r>
            <a:endParaRPr lang="en-US" dirty="0"/>
          </a:p>
        </p:txBody>
      </p:sp>
      <p:sp>
        <p:nvSpPr>
          <p:cNvPr id="3" name="Content Placeholder 2">
            <a:extLst>
              <a:ext uri="{FF2B5EF4-FFF2-40B4-BE49-F238E27FC236}">
                <a16:creationId xmlns:a16="http://schemas.microsoft.com/office/drawing/2014/main" id="{85A932DD-28FA-4353-8FDC-03A1D8D9B4C0}"/>
              </a:ext>
            </a:extLst>
          </p:cNvPr>
          <p:cNvSpPr>
            <a:spLocks noGrp="1"/>
          </p:cNvSpPr>
          <p:nvPr>
            <p:ph sz="quarter" idx="13"/>
          </p:nvPr>
        </p:nvSpPr>
        <p:spPr>
          <a:xfrm>
            <a:off x="685800" y="1698172"/>
            <a:ext cx="10394707" cy="3676414"/>
          </a:xfrm>
        </p:spPr>
        <p:txBody>
          <a:bodyPr/>
          <a:lstStyle/>
          <a:p>
            <a:pPr algn="r" rtl="1">
              <a:lnSpc>
                <a:spcPct val="150000"/>
              </a:lnSpc>
            </a:pPr>
            <a:r>
              <a:rPr lang="en-US" b="1" dirty="0"/>
              <a:t>ISO 14001 – </a:t>
            </a:r>
            <a:r>
              <a:rPr lang="fa-IR" b="1" dirty="0"/>
              <a:t>سیستم مدیریت زیست‌محیطی (</a:t>
            </a:r>
            <a:r>
              <a:rPr lang="en-US" b="1" dirty="0"/>
              <a:t>EMS</a:t>
            </a:r>
            <a:r>
              <a:rPr lang="fa-IR" b="1" dirty="0"/>
              <a:t>)</a:t>
            </a:r>
            <a:endParaRPr lang="en-US" b="1" dirty="0"/>
          </a:p>
          <a:p>
            <a:pPr algn="r" rtl="1">
              <a:lnSpc>
                <a:spcPct val="150000"/>
              </a:lnSpc>
            </a:pPr>
            <a:r>
              <a:rPr lang="fa-IR" b="1" dirty="0" smtClean="0">
                <a:solidFill>
                  <a:srgbClr val="FF0000"/>
                </a:solidFill>
              </a:rPr>
              <a:t>تعریف </a:t>
            </a:r>
            <a:r>
              <a:rPr lang="fa-IR" b="1" dirty="0">
                <a:solidFill>
                  <a:srgbClr val="FF0000"/>
                </a:solidFill>
              </a:rPr>
              <a:t>کلی:</a:t>
            </a:r>
          </a:p>
          <a:p>
            <a:pPr algn="r" rtl="1">
              <a:lnSpc>
                <a:spcPct val="150000"/>
              </a:lnSpc>
            </a:pPr>
            <a:r>
              <a:rPr lang="fa-IR" b="1" dirty="0"/>
              <a:t>ایزو 14001 استاندارد بین‌المللی برای طراحی و پیاده‌سازی سیستم مدیریت زیست‌محیطی (</a:t>
            </a:r>
            <a:r>
              <a:rPr lang="en-US" b="1" dirty="0"/>
              <a:t>Environmental </a:t>
            </a:r>
            <a:r>
              <a:rPr lang="fa-IR" b="1" dirty="0"/>
              <a:t>    </a:t>
            </a:r>
            <a:r>
              <a:rPr lang="en-US" b="1" dirty="0"/>
              <a:t>Management System</a:t>
            </a:r>
            <a:r>
              <a:rPr lang="fa-IR" b="1" dirty="0"/>
              <a:t>)</a:t>
            </a:r>
            <a:r>
              <a:rPr lang="en-US" b="1" dirty="0"/>
              <a:t> </a:t>
            </a:r>
            <a:r>
              <a:rPr lang="fa-IR" b="1" dirty="0"/>
              <a:t>است. </a:t>
            </a:r>
            <a:r>
              <a:rPr lang="fa-IR" b="1" u="sng" dirty="0"/>
              <a:t>هدف آن </a:t>
            </a:r>
            <a:r>
              <a:rPr lang="fa-IR" b="1" dirty="0"/>
              <a:t>کمک به سازمان‌ها برای کنترل تأثیرات زیست‌محیطی فعالیت‌ها، محصولات و خدماتشان، کاهش آلودگی، مصرف منابع و انطباق با الزامات قانونی و محیط‌زیستی است.</a:t>
            </a:r>
          </a:p>
          <a:p>
            <a:pPr algn="r" rtl="1"/>
            <a:endParaRPr lang="en-US" dirty="0"/>
          </a:p>
        </p:txBody>
      </p:sp>
    </p:spTree>
    <p:extLst>
      <p:ext uri="{BB962C8B-B14F-4D97-AF65-F5344CB8AC3E}">
        <p14:creationId xmlns:p14="http://schemas.microsoft.com/office/powerpoint/2010/main" val="3967249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EBEC8-CF91-4C67-A17A-D3022743FD97}"/>
              </a:ext>
            </a:extLst>
          </p:cNvPr>
          <p:cNvSpPr>
            <a:spLocks noGrp="1"/>
          </p:cNvSpPr>
          <p:nvPr>
            <p:ph type="title"/>
          </p:nvPr>
        </p:nvSpPr>
        <p:spPr>
          <a:xfrm>
            <a:off x="685801" y="0"/>
            <a:ext cx="10396882" cy="836023"/>
          </a:xfrm>
        </p:spPr>
        <p:txBody>
          <a:bodyPr>
            <a:normAutofit/>
          </a:bodyPr>
          <a:lstStyle/>
          <a:p>
            <a:pPr algn="ctr"/>
            <a:r>
              <a:rPr lang="fa-IR" dirty="0"/>
              <a:t>ایزو14001</a:t>
            </a:r>
            <a:endParaRPr lang="en-US" dirty="0"/>
          </a:p>
        </p:txBody>
      </p:sp>
      <p:sp>
        <p:nvSpPr>
          <p:cNvPr id="3" name="Content Placeholder 2">
            <a:extLst>
              <a:ext uri="{FF2B5EF4-FFF2-40B4-BE49-F238E27FC236}">
                <a16:creationId xmlns:a16="http://schemas.microsoft.com/office/drawing/2014/main" id="{AADC844A-E9C8-43BE-A287-DC006B5A47A3}"/>
              </a:ext>
            </a:extLst>
          </p:cNvPr>
          <p:cNvSpPr>
            <a:spLocks noGrp="1"/>
          </p:cNvSpPr>
          <p:nvPr>
            <p:ph sz="quarter" idx="13"/>
          </p:nvPr>
        </p:nvSpPr>
        <p:spPr>
          <a:xfrm>
            <a:off x="685800" y="692331"/>
            <a:ext cx="10396883" cy="4820195"/>
          </a:xfrm>
        </p:spPr>
        <p:txBody>
          <a:bodyPr/>
          <a:lstStyle/>
          <a:p>
            <a:pPr algn="r" rtl="1"/>
            <a:r>
              <a:rPr lang="fa-IR" b="1" dirty="0"/>
              <a:t>اصول کلیدی</a:t>
            </a:r>
          </a:p>
          <a:p>
            <a:pPr algn="r" rtl="1"/>
            <a:r>
              <a:rPr lang="fa-IR" dirty="0"/>
              <a:t> </a:t>
            </a:r>
            <a:r>
              <a:rPr lang="en-US" dirty="0"/>
              <a:t>ISO 14001:</a:t>
            </a:r>
          </a:p>
          <a:p>
            <a:pPr algn="r" rtl="1"/>
            <a:r>
              <a:rPr lang="en-US" dirty="0"/>
              <a:t>1.</a:t>
            </a:r>
            <a:r>
              <a:rPr lang="fa-IR" dirty="0"/>
              <a:t>شناسایی جنبه‌ها و اثرات زیست‌محیطی </a:t>
            </a:r>
            <a:endParaRPr lang="en-US" dirty="0" smtClean="0"/>
          </a:p>
          <a:p>
            <a:pPr algn="r" rtl="1"/>
            <a:r>
              <a:rPr lang="fa-IR" dirty="0" smtClean="0"/>
              <a:t>2</a:t>
            </a:r>
            <a:r>
              <a:rPr lang="fa-IR" dirty="0"/>
              <a:t>. انطباق با الزامات قانونی و مقرراتی </a:t>
            </a:r>
            <a:r>
              <a:rPr lang="fa-IR" dirty="0" smtClean="0"/>
              <a:t>محیط‌زیست</a:t>
            </a:r>
            <a:endParaRPr lang="en-US" dirty="0" smtClean="0"/>
          </a:p>
          <a:p>
            <a:pPr algn="r" rtl="1"/>
            <a:r>
              <a:rPr lang="fa-IR" dirty="0" smtClean="0"/>
              <a:t> </a:t>
            </a:r>
            <a:r>
              <a:rPr lang="fa-IR" dirty="0"/>
              <a:t>3. پایش و اندازه‌گیری آلاینده‌ها و مصرف منابع </a:t>
            </a:r>
            <a:endParaRPr lang="en-US" dirty="0" smtClean="0"/>
          </a:p>
          <a:p>
            <a:pPr algn="r" rtl="1"/>
            <a:r>
              <a:rPr lang="fa-IR" dirty="0" smtClean="0"/>
              <a:t>4</a:t>
            </a:r>
            <a:r>
              <a:rPr lang="fa-IR" dirty="0"/>
              <a:t>. جلوگیری از آلودگی </a:t>
            </a:r>
            <a:endParaRPr lang="en-US" dirty="0" smtClean="0"/>
          </a:p>
          <a:p>
            <a:pPr algn="r" rtl="1"/>
            <a:r>
              <a:rPr lang="fa-IR" dirty="0" smtClean="0"/>
              <a:t>5</a:t>
            </a:r>
            <a:r>
              <a:rPr lang="fa-IR" dirty="0"/>
              <a:t>. بهبود مستمر عملکرد </a:t>
            </a:r>
            <a:r>
              <a:rPr lang="fa-IR" dirty="0" smtClean="0"/>
              <a:t>زیست‌محیطی</a:t>
            </a:r>
            <a:endParaRPr lang="en-US" dirty="0" smtClean="0"/>
          </a:p>
          <a:p>
            <a:pPr algn="r" rtl="1"/>
            <a:r>
              <a:rPr lang="fa-IR" dirty="0" smtClean="0"/>
              <a:t> </a:t>
            </a:r>
            <a:r>
              <a:rPr lang="fa-IR" dirty="0"/>
              <a:t>6. آمادگی و واکنش در شرایط اضطراری زیست‌محیطی </a:t>
            </a:r>
            <a:endParaRPr lang="en-US" dirty="0" smtClean="0"/>
          </a:p>
          <a:p>
            <a:pPr algn="r" rtl="1"/>
            <a:r>
              <a:rPr lang="fa-IR" dirty="0" smtClean="0"/>
              <a:t>7</a:t>
            </a:r>
            <a:r>
              <a:rPr lang="fa-IR" dirty="0"/>
              <a:t>. آگاهی، آموزش و مشارکت کارکنان </a:t>
            </a:r>
          </a:p>
          <a:p>
            <a:pPr algn="r" rtl="1"/>
            <a:endParaRPr lang="en-US" dirty="0"/>
          </a:p>
        </p:txBody>
      </p:sp>
    </p:spTree>
    <p:extLst>
      <p:ext uri="{BB962C8B-B14F-4D97-AF65-F5344CB8AC3E}">
        <p14:creationId xmlns:p14="http://schemas.microsoft.com/office/powerpoint/2010/main" val="3774314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B3FBE-F8C7-4331-83CF-2A30788F6699}"/>
              </a:ext>
            </a:extLst>
          </p:cNvPr>
          <p:cNvSpPr>
            <a:spLocks noGrp="1"/>
          </p:cNvSpPr>
          <p:nvPr>
            <p:ph type="title"/>
          </p:nvPr>
        </p:nvSpPr>
        <p:spPr>
          <a:xfrm>
            <a:off x="685801" y="0"/>
            <a:ext cx="10396882" cy="587829"/>
          </a:xfrm>
        </p:spPr>
        <p:txBody>
          <a:bodyPr>
            <a:normAutofit fontScale="90000"/>
          </a:bodyPr>
          <a:lstStyle/>
          <a:p>
            <a:pPr algn="ctr"/>
            <a:r>
              <a:rPr lang="fa-IR" dirty="0"/>
              <a:t>ایزو14001</a:t>
            </a:r>
            <a:endParaRPr lang="en-US" dirty="0"/>
          </a:p>
        </p:txBody>
      </p:sp>
      <p:sp>
        <p:nvSpPr>
          <p:cNvPr id="3" name="Content Placeholder 2">
            <a:extLst>
              <a:ext uri="{FF2B5EF4-FFF2-40B4-BE49-F238E27FC236}">
                <a16:creationId xmlns:a16="http://schemas.microsoft.com/office/drawing/2014/main" id="{48C1B10A-F33A-49D4-90DE-CDD4DD80D417}"/>
              </a:ext>
            </a:extLst>
          </p:cNvPr>
          <p:cNvSpPr>
            <a:spLocks noGrp="1"/>
          </p:cNvSpPr>
          <p:nvPr>
            <p:ph sz="quarter" idx="13"/>
          </p:nvPr>
        </p:nvSpPr>
        <p:spPr>
          <a:xfrm>
            <a:off x="326572" y="587829"/>
            <a:ext cx="10753936" cy="4934431"/>
          </a:xfrm>
        </p:spPr>
        <p:txBody>
          <a:bodyPr>
            <a:noAutofit/>
          </a:bodyPr>
          <a:lstStyle/>
          <a:p>
            <a:pPr algn="r" rtl="1"/>
            <a:r>
              <a:rPr lang="fa-IR" sz="2400" b="1" dirty="0">
                <a:solidFill>
                  <a:srgbClr val="FF0000"/>
                </a:solidFill>
              </a:rPr>
              <a:t>الزامات</a:t>
            </a:r>
            <a:r>
              <a:rPr lang="en-US" sz="2400" b="1" dirty="0">
                <a:solidFill>
                  <a:srgbClr val="FF0000"/>
                </a:solidFill>
              </a:rPr>
              <a:t>ISO 14001 </a:t>
            </a:r>
            <a:r>
              <a:rPr lang="fa-IR" sz="2400" b="1" dirty="0">
                <a:solidFill>
                  <a:srgbClr val="FF0000"/>
                </a:solidFill>
              </a:rPr>
              <a:t> (نسخه 2015):</a:t>
            </a:r>
          </a:p>
          <a:p>
            <a:pPr algn="r" rtl="1"/>
            <a:r>
              <a:rPr lang="fa-IR" sz="1800" b="1" dirty="0"/>
              <a:t> 1. زمینه سازمان </a:t>
            </a:r>
            <a:r>
              <a:rPr lang="en-US" sz="1800" b="1" dirty="0"/>
              <a:t>Context </a:t>
            </a:r>
            <a:r>
              <a:rPr lang="fa-IR" sz="1800" b="1" dirty="0"/>
              <a:t> شناخت عوامل خارجی (قوانین محیط‌زیست، توقعات جامعه) شناسایی ذی‌نفعان (سازمان محیط‌زیست، مردم منطقه، کارکنان)</a:t>
            </a:r>
          </a:p>
          <a:p>
            <a:pPr algn="r" rtl="1"/>
            <a:r>
              <a:rPr lang="fa-IR" sz="1800" b="1" dirty="0"/>
              <a:t> 2. رهبری و خط‌مشی زیست‌محیطی تعهد مدیریت ارشد به حفاظت از محیط‌زیست تعیین اهداف زیست‌محیطی و برنامه‌های دستیابی به آن‌ها</a:t>
            </a:r>
          </a:p>
          <a:p>
            <a:pPr algn="r" rtl="1"/>
            <a:r>
              <a:rPr lang="fa-IR" sz="1800" b="1" dirty="0"/>
              <a:t> 3. برنامه‌ریزی شناسایی جنبه‌های زیست‌محیطی (مثلاً پساب، آلودگی هوا، پسماندها) ارزیابی ریسک‌ها و فرصت‌های محیط‌زیستی انطباق با مقررات زیست‌محیطی ملی و بین‌المللی</a:t>
            </a:r>
          </a:p>
          <a:p>
            <a:pPr algn="r" rtl="1"/>
            <a:r>
              <a:rPr lang="fa-IR" sz="1800" b="1" dirty="0"/>
              <a:t> 4. پشتیبانی آموزش پرسنل در خصوص رفتارهای دوستدار محیط‌زیست منابع فنی و مالی برای اجرای برنامه‌های کاهش آلودگی مستندسازی فرآیندها و پایش‌ها</a:t>
            </a:r>
          </a:p>
          <a:p>
            <a:pPr algn="r" rtl="1"/>
            <a:r>
              <a:rPr lang="fa-IR" sz="1800" b="1" dirty="0"/>
              <a:t> 5. عملیات کنترل و کاهش تولید آلاینده‌ها (گاز، مایع، جامد) مدیریت مصرف انرژی، آب و مواد اولیه برنامه مدیریت پسماندهای صنعتی و خطرناک عملیات بازیافت، تصفیه و استفاده مجدد</a:t>
            </a:r>
          </a:p>
          <a:p>
            <a:pPr algn="r" rtl="1"/>
            <a:r>
              <a:rPr lang="fa-IR" sz="1800" b="1" dirty="0"/>
              <a:t> 6. ارزیابی عملکرد پایش کیفیت آب، هوا، خاک و پساب خروجی ممیزی داخلی زیست‌محیطی گزارش‌گیری عملکرد و بازنگری مدیریت</a:t>
            </a:r>
          </a:p>
          <a:p>
            <a:pPr algn="r" rtl="1"/>
            <a:r>
              <a:rPr lang="fa-IR" sz="1800" b="1" dirty="0"/>
              <a:t> 7. بهبود مستمر شناسایی عدم انطباق‌های محیط‌زیستی اقدامات اصلاحی و پیشگیرانه بهینه‌سازی فرآیندها برای کاهش مصرف و آلودگی </a:t>
            </a:r>
            <a:endParaRPr lang="en-US" sz="1800" b="1" dirty="0"/>
          </a:p>
        </p:txBody>
      </p:sp>
    </p:spTree>
    <p:extLst>
      <p:ext uri="{BB962C8B-B14F-4D97-AF65-F5344CB8AC3E}">
        <p14:creationId xmlns:p14="http://schemas.microsoft.com/office/powerpoint/2010/main" val="26010337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244</TotalTime>
  <Words>2320</Words>
  <Application>Microsoft Office PowerPoint</Application>
  <PresentationFormat>Widescreen</PresentationFormat>
  <Paragraphs>170</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Impact</vt:lpstr>
      <vt:lpstr>Times New Roman</vt:lpstr>
      <vt:lpstr>Main Event</vt:lpstr>
      <vt:lpstr> ISO انواع ایزو و الزامات آن</vt:lpstr>
      <vt:lpstr>تاریخچه ایزو</vt:lpstr>
      <vt:lpstr>تولد سازمان ایزو </vt:lpstr>
      <vt:lpstr>اولین دبیرخانه مرکزی </vt:lpstr>
      <vt:lpstr>سیستم اندازه‌گیری جامع بین‌المللی </vt:lpstr>
      <vt:lpstr>ایزو14000</vt:lpstr>
      <vt:lpstr>ایزو 14001</vt:lpstr>
      <vt:lpstr>ایزو14001</vt:lpstr>
      <vt:lpstr>ایزو14001</vt:lpstr>
      <vt:lpstr>ایزو 18001</vt:lpstr>
      <vt:lpstr>ایزو 18001</vt:lpstr>
      <vt:lpstr>ایزو18001</vt:lpstr>
      <vt:lpstr>ایزو18001</vt:lpstr>
      <vt:lpstr>ایزو18001</vt:lpstr>
      <vt:lpstr>کتابچه استاندارد ایزو18001</vt:lpstr>
      <vt:lpstr>ایزو 45001</vt:lpstr>
      <vt:lpstr>ایزو 45001</vt:lpstr>
      <vt:lpstr>ایزو 45001</vt:lpstr>
      <vt:lpstr>ایزو 9001</vt:lpstr>
      <vt:lpstr>ایزو 9001(ادامه)</vt:lpstr>
      <vt:lpstr>کتابچه مربوط به ایزو 9001</vt:lpstr>
      <vt:lpstr>ایزو20000</vt:lpstr>
      <vt:lpstr>ایزو20000</vt:lpstr>
      <vt:lpstr>ایزو22000</vt:lpstr>
      <vt:lpstr>ایزو22000</vt:lpstr>
      <vt:lpstr>کتابچه استاندارد ایزو 22000</vt:lpstr>
      <vt:lpstr>5001</vt:lpstr>
      <vt:lpstr>5001</vt:lpstr>
      <vt:lpstr>5001</vt:lpstr>
      <vt:lpstr>کتابچه ایزو 5001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ایزو ها  شرکت پتروشیمی</dc:title>
  <dc:creator>zbook G4</dc:creator>
  <cp:lastModifiedBy>dr.rashidi</cp:lastModifiedBy>
  <cp:revision>28</cp:revision>
  <dcterms:created xsi:type="dcterms:W3CDTF">2025-05-17T18:48:36Z</dcterms:created>
  <dcterms:modified xsi:type="dcterms:W3CDTF">2025-08-19T05:51:41Z</dcterms:modified>
</cp:coreProperties>
</file>